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78" r:id="rId12"/>
    <p:sldId id="279" r:id="rId13"/>
    <p:sldId id="280" r:id="rId14"/>
    <p:sldId id="281" r:id="rId15"/>
    <p:sldId id="282" r:id="rId16"/>
    <p:sldId id="283" r:id="rId17"/>
    <p:sldId id="268" r:id="rId18"/>
    <p:sldId id="287" r:id="rId19"/>
    <p:sldId id="284" r:id="rId20"/>
    <p:sldId id="285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5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8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0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5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2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8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5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0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1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7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3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7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0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04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73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6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0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DED3-1780-4F6C-9430-A3EC78556C53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6A42-592F-4482-9B74-D29C1C03D9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0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4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081" y="2714025"/>
            <a:ext cx="8351838" cy="14299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Non-parametric tests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v2020-09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3147" y="1744823"/>
            <a:ext cx="11449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One-Way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ANOVA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based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independent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repeated measures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 with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associated with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Friedman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statistics have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Chi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Friedman statistic =  One-Way ANOVA 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Post-hoc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associated with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Kruskal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-Wallis and Friedman: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test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Dunn’s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works pretty much like the Mann-Whitney test.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24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98" y="190742"/>
            <a:ext cx="4112682" cy="2344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892" y="3167099"/>
            <a:ext cx="1140327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supplement popular among body builders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groups: No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; Once a day; and Twice a day.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686271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50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" y="3672185"/>
            <a:ext cx="4449539" cy="14105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6628" y="2168978"/>
          <a:ext cx="3124200" cy="11201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2239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-261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-652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171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-153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4724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-13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1395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965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-86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1800" y="2168978"/>
          <a:ext cx="3124200" cy="1295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402014427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90180735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206021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Once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Twice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893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10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7.5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1539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2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462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9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832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6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13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794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7.5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729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060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93371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3587" y="1799646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833" y="1803189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488" y="520628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size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39534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creatine.csv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𝐇</m:t>
                    </m:r>
                    <m:r>
                      <a:rPr kumimoji="0" lang="fr-F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15</m:t>
                            </m:r>
                            <m:d>
                              <m:d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15+1</m:t>
                                </m:r>
                              </m:e>
                            </m:d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41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kumimoji="0" lang="en-GB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fr-F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- 3(15+1) = </a:t>
                </a:r>
                <a:r>
                  <a:rPr kumimoji="0" lang="fr-F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3.868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48" y="4592266"/>
                <a:ext cx="5607304" cy="614014"/>
              </a:xfrm>
              <a:prstGeom prst="rect">
                <a:avLst/>
              </a:prstGeom>
              <a:blipFill>
                <a:blip r:embed="rId3"/>
                <a:stretch>
                  <a:fillRect r="-1630" b="-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9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97" y="2932843"/>
            <a:ext cx="11403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An auction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is putting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, A, B, and C, up for bidding.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Ten violinists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blindfolded are asked to rate the instruments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player plays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violins in a randomly determined sequence (BCA, ACB, etc.).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each violin is played,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violinist rates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instrument on a 10-point scale of overall excellence (1=lowest, 10=highest).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which violin is the best according to the 10 violinists?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378" y="252068"/>
            <a:ext cx="3087325" cy="231251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3376" y="252068"/>
            <a:ext cx="579748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5D1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Example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5D1D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77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94590" y="1965845"/>
          <a:ext cx="3124200" cy="19278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Violin  A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Violin B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 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10  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4590" y="154909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values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941" y="1549092"/>
            <a:ext cx="73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494" y="5036570"/>
            <a:ext cx="4515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sum of sample sizes for all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number of samples,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sum of ranks in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sample.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46577" y="114053"/>
            <a:ext cx="5898847" cy="12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Friedman test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violin.csv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5879" y="2594351"/>
            <a:ext cx="637954" cy="219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943941" y="1946558"/>
          <a:ext cx="3124200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422925382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84809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85835108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425932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Violinists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Violin  A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B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  Violin C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481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48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2  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549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91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4  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05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5  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4598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6  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62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7  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926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8  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253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9  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414044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10  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405321"/>
                  </a:ext>
                </a:extLst>
              </a:tr>
              <a:tr h="99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212359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82" y="4370435"/>
            <a:ext cx="2765431" cy="21555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3715" y="4811513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or T1 or FM =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18544" y="340868"/>
            <a:ext cx="8856984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Kruskal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-Wallis and Friedman tests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3" y="1312663"/>
            <a:ext cx="11455833" cy="17393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15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creatine.csv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group to which people were assigned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836" y="3924643"/>
            <a:ext cx="11761273" cy="21500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 16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violin.csv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which violin is the best according to the 10 violinists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friedman_test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y~x|id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b="1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paired = TRUE, 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836" y="2822487"/>
            <a:ext cx="83090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kruskal_test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produces omnibus part of the analysis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dunn_test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400" dirty="0"/>
              <a:t>produces pairwise comparisons results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15315" y="6074666"/>
            <a:ext cx="2530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Have a go !</a:t>
            </a:r>
            <a:endParaRPr lang="fr-FR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59"/>
    </mc:Choice>
    <mc:Fallback xmlns="">
      <p:transition spd="slow" advTm="8765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182026"/>
            <a:ext cx="2934659" cy="1672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05" y="1148730"/>
            <a:ext cx="11809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n-lt"/>
              </a:rPr>
              <a:t>Creatine</a:t>
            </a:r>
            <a:r>
              <a:rPr lang="en-GB" sz="2400" dirty="0">
                <a:latin typeface="+mn-lt"/>
              </a:rPr>
              <a:t>, a supplement popular among body builders</a:t>
            </a:r>
            <a:endParaRPr lang="en-GB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Three groups: No </a:t>
            </a:r>
            <a:r>
              <a:rPr lang="en-GB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Once a day; and Twice a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does the average weight gain depend on </a:t>
            </a:r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creatine</a:t>
            </a:r>
            <a:r>
              <a:rPr lang="en-GB" sz="24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group to which people were assigned?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44" y="2963469"/>
            <a:ext cx="54922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("creatine.csv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</a:rPr>
              <a:t>)  -&gt;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endParaRPr lang="en-GB" sz="1600" dirty="0">
              <a:solidFill>
                <a:srgbClr val="7030A0"/>
              </a:solidFill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reatine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gain, fill=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outlier.shape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NA)+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= 0, width=0.1)+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(palette="Oranges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summarise(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(gain))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creatine.csv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5" y="5848938"/>
            <a:ext cx="3915321" cy="93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158" y="3064014"/>
            <a:ext cx="5334462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42" y="1037480"/>
            <a:ext cx="390683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kruskal_test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gain~creatine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15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creatine.csv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2" y="2030161"/>
            <a:ext cx="4145639" cy="56392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01923" y="2030161"/>
            <a:ext cx="546671" cy="5090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5360" y="5697780"/>
            <a:ext cx="115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 this study did not demonstrate any effect </a:t>
            </a:r>
            <a:r>
              <a:rPr lang="en-GB" sz="2400" dirty="0" smtClean="0">
                <a:latin typeface="+mn-lt"/>
              </a:rPr>
              <a:t>from </a:t>
            </a:r>
            <a:r>
              <a:rPr lang="en-GB" sz="2400" dirty="0" err="1">
                <a:latin typeface="+mn-lt"/>
              </a:rPr>
              <a:t>creatine</a:t>
            </a:r>
            <a:r>
              <a:rPr lang="en-GB" sz="2400" dirty="0">
                <a:latin typeface="+mn-lt"/>
              </a:rPr>
              <a:t> (</a:t>
            </a:r>
            <a:r>
              <a:rPr lang="en-GB" sz="2400" i="1" dirty="0">
                <a:latin typeface="+mn-lt"/>
              </a:rPr>
              <a:t>χ</a:t>
            </a:r>
            <a:r>
              <a:rPr lang="en-GB" sz="2400" baseline="30000" dirty="0">
                <a:latin typeface="+mn-lt"/>
              </a:rPr>
              <a:t>2</a:t>
            </a:r>
            <a:r>
              <a:rPr lang="en-GB" sz="2400" dirty="0">
                <a:latin typeface="+mn-lt"/>
              </a:rPr>
              <a:t> = 3.87, p = 0.14).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2770485"/>
            <a:ext cx="34932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dunn_test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gain~creatine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42" y="3645355"/>
            <a:ext cx="6965284" cy="9221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57950" y="3594987"/>
            <a:ext cx="859834" cy="9463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774030" y="2594090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needed here</a:t>
            </a:r>
            <a:endParaRPr lang="fr-FR" dirty="0"/>
          </a:p>
        </p:txBody>
      </p:sp>
      <p:cxnSp>
        <p:nvCxnSpPr>
          <p:cNvPr id="18" name="Straight Arrow Connector 17"/>
          <p:cNvCxnSpPr>
            <a:stCxn id="17" idx="1"/>
            <a:endCxn id="14" idx="3"/>
          </p:cNvCxnSpPr>
          <p:nvPr/>
        </p:nvCxnSpPr>
        <p:spPr>
          <a:xfrm flipH="1">
            <a:off x="3828624" y="2778756"/>
            <a:ext cx="945406" cy="314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05" y="1148730"/>
            <a:ext cx="11809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3 violins, each tested by 10 violinists.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GB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which violin is the best according to the 10 violinists?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35" y="2382171"/>
            <a:ext cx="58625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("violin.csv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</a:rPr>
              <a:t>)  -&gt;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</a:t>
            </a:r>
            <a:endParaRPr lang="en-GB" sz="1600" dirty="0">
              <a:solidFill>
                <a:srgbClr val="7030A0"/>
              </a:solidFill>
            </a:endParaRP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(Violin, Score))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geom_violin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(trim=FALSE)+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geom_point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(colour=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geom_line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(group =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colour=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16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violin.csv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31" y="3239446"/>
            <a:ext cx="5334462" cy="329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06" y="212880"/>
            <a:ext cx="3087325" cy="2312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893" y="4552329"/>
            <a:ext cx="647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(Violin) %&gt;%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summarise(median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median(Score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(Score))</a:t>
            </a:r>
            <a:endParaRPr lang="fr-FR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6" y="5660526"/>
            <a:ext cx="4465707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8" y="1863567"/>
            <a:ext cx="5753599" cy="68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142" y="1037480"/>
            <a:ext cx="5009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friedman_test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 ~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Violin|Rater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9893" y="80378"/>
            <a:ext cx="552406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16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violin.csv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55288" y="1964264"/>
            <a:ext cx="1218742" cy="5090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21536"/>
            <a:ext cx="7727350" cy="10287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515" y="5345083"/>
            <a:ext cx="569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 </a:t>
            </a:r>
            <a:r>
              <a:rPr lang="en-GB" sz="2400" dirty="0" smtClean="0">
                <a:latin typeface="+mn-lt"/>
              </a:rPr>
              <a:t>Violin A seems to be the best one.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2770485"/>
            <a:ext cx="106618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violin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(Score ~ Violin, paired = TRUE,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p.adjust.method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bonferroni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80909" y="3630102"/>
            <a:ext cx="679565" cy="9875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16606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Non-Parametric:</a:t>
            </a:r>
          </a:p>
          <a:p>
            <a:pPr eaLnBrk="1" hangingPunct="1"/>
            <a:r>
              <a:rPr lang="en-GB" sz="3600" b="1" kern="0" dirty="0">
                <a:latin typeface="+mn-lt"/>
              </a:rPr>
              <a:t>Spearman Correlation Coefficient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6135" y="1352740"/>
            <a:ext cx="769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Only really useful for ranks (either one or both variables)</a:t>
            </a:r>
          </a:p>
          <a:p>
            <a:pPr>
              <a:buFontTx/>
              <a:buChar char="•"/>
            </a:pPr>
            <a:r>
              <a:rPr lang="en-GB" sz="2400" b="1" dirty="0">
                <a:latin typeface="+mn-lt"/>
              </a:rPr>
              <a:t>ρ (rho) </a:t>
            </a:r>
            <a:r>
              <a:rPr lang="en-GB" sz="2400" dirty="0">
                <a:latin typeface="+mn-lt"/>
              </a:rPr>
              <a:t>is the equivalent of r and calculated in a similar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2238193"/>
            <a:ext cx="9577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u="sng" dirty="0">
                <a:solidFill>
                  <a:srgbClr val="4D4D4D"/>
                </a:solidFill>
                <a:latin typeface="+mn-lt"/>
              </a:rPr>
              <a:t>Example</a:t>
            </a:r>
            <a:r>
              <a:rPr lang="en-GB" sz="3200" b="1" dirty="0">
                <a:solidFill>
                  <a:srgbClr val="4D4D4D"/>
                </a:solidFill>
                <a:latin typeface="+mn-lt"/>
              </a:rPr>
              <a:t>: </a:t>
            </a:r>
            <a:r>
              <a:rPr lang="en-GB" sz="3200" b="1" dirty="0">
                <a:solidFill>
                  <a:srgbClr val="CC0099"/>
                </a:solidFill>
                <a:latin typeface="+mn-lt"/>
              </a:rPr>
              <a:t>dominance.csv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Six male colobus monkeys ranked for dominance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Question: is social dominance associated with parasitism?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</a:rPr>
              <a:t>Eggs of </a:t>
            </a:r>
            <a:r>
              <a:rPr lang="en-GB" sz="1800" i="1" dirty="0" err="1">
                <a:latin typeface="+mn-lt"/>
              </a:rPr>
              <a:t>Trichirus</a:t>
            </a:r>
            <a:r>
              <a:rPr lang="en-GB" sz="1800" dirty="0">
                <a:latin typeface="+mn-lt"/>
              </a:rPr>
              <a:t> nematode per gram of monkey faeces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0259" y="2223457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("dominance.csv") -&gt;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344" y="4653136"/>
            <a:ext cx="6479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 %&gt;%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(rank,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eggs.per.gram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geom_col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(fill="Magenta", colour="black", size=1)+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scale_x_continuous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(breaks=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(1:6))+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scale_y_continuous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(breaks =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 6000, 1000))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5" y="148340"/>
            <a:ext cx="1819425" cy="1211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017" y="4034838"/>
            <a:ext cx="4422782" cy="272948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72050"/>
              </p:ext>
            </p:extLst>
          </p:nvPr>
        </p:nvGraphicFramePr>
        <p:xfrm>
          <a:off x="8508097" y="2695438"/>
          <a:ext cx="2141537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5" imgW="2141021" imgH="1287721" progId="Excel.Sheet.12">
                  <p:embed/>
                </p:oleObj>
              </mc:Choice>
              <mc:Fallback>
                <p:oleObj name="Worksheet" r:id="rId5" imgW="2141021" imgH="12877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8097" y="2695438"/>
                        <a:ext cx="2141537" cy="128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2" y="183611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u="sng" dirty="0">
                <a:solidFill>
                  <a:schemeClr val="tx2"/>
                </a:solidFill>
                <a:latin typeface="+mn-lt"/>
              </a:rPr>
              <a:t>Example</a:t>
            </a:r>
            <a:r>
              <a:rPr lang="en-GB" sz="32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GB" sz="3200" b="1" dirty="0">
                <a:solidFill>
                  <a:srgbClr val="CC0099"/>
                </a:solidFill>
                <a:latin typeface="+mn-lt"/>
              </a:rPr>
              <a:t>dominance.csv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135" y="2642842"/>
            <a:ext cx="72154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dominance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rank,eggs.per.gram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method = "spearman")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336" y="5157192"/>
            <a:ext cx="11953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</a:t>
            </a:r>
            <a:r>
              <a:rPr lang="en-GB" sz="2400" b="1" dirty="0">
                <a:latin typeface="+mn-lt"/>
              </a:rPr>
              <a:t>Answer</a:t>
            </a:r>
            <a:r>
              <a:rPr lang="en-GB" sz="2400" dirty="0">
                <a:latin typeface="+mn-lt"/>
              </a:rPr>
              <a:t>: the relationship between dominance and parasitism </a:t>
            </a:r>
            <a:r>
              <a:rPr lang="en-GB" sz="2400" dirty="0" smtClean="0">
                <a:latin typeface="+mn-lt"/>
              </a:rPr>
              <a:t>is </a:t>
            </a:r>
            <a:r>
              <a:rPr lang="en-GB" sz="2400" dirty="0">
                <a:latin typeface="+mn-lt"/>
              </a:rPr>
              <a:t>significant (ρ =-0.94, p=0.017) with high ranking males harbouring a heavier burden.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Non-Parametric:</a:t>
            </a:r>
          </a:p>
          <a:p>
            <a:pPr eaLnBrk="1" hangingPunct="1"/>
            <a:r>
              <a:rPr lang="en-GB" sz="3600" b="1" kern="0" dirty="0">
                <a:latin typeface="+mn-lt"/>
              </a:rPr>
              <a:t>Spearman Correlation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33" y="3933597"/>
            <a:ext cx="5814564" cy="5791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07778" y="3979684"/>
            <a:ext cx="653143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9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C5D1D7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Mann-Whitney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= Wilcoxon rank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3459" y="1484838"/>
            <a:ext cx="11802641" cy="24851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(and not).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meeting the assumptions for parametric tests is not enough to switch to a non-parametric approach.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always, data exploration is key.</a:t>
            </a:r>
          </a:p>
          <a:p>
            <a:pPr lvl="1">
              <a:defRPr/>
            </a:pPr>
            <a:r>
              <a:rPr lang="en-GB" sz="2000" dirty="0"/>
              <a:t>The outcome is a rank or a score with limited amount of possible values: non-parametric approach</a:t>
            </a:r>
            <a:r>
              <a:rPr lang="en-GB" sz="2000" dirty="0" smtClean="0"/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Mann-Whitney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35560" y="3847335"/>
          <a:ext cx="12192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538828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161626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Group 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258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683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2403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175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3459" y="5049436"/>
            <a:ext cx="6109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Mann-Whitney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(W)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7-6 = 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14-6 = 8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Smallest of the 2 U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1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sample size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R</a:t>
            </a:r>
            <a:r>
              <a:rPr lang="en-GB" sz="2000" b="1" dirty="0"/>
              <a:t>: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64348" y="3658080"/>
          <a:ext cx="1418208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608">
                  <a:extLst>
                    <a:ext uri="{9D8B030D-6E8A-4147-A177-3AD203B41FA5}">
                      <a16:colId xmlns:a16="http://schemas.microsoft.com/office/drawing/2014/main" val="24153067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72557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Real values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Ranks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208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66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331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536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853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041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43995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92144" y="3747323"/>
          <a:ext cx="18288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494403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36294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57827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062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529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2483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59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8130098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647728" y="422833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12024" y="420737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9176" y="588436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5194755"/>
            <a:ext cx="2253830" cy="13792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08615" y="5303234"/>
            <a:ext cx="194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sum of ranks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49"/>
    </mc:Choice>
    <mc:Fallback xmlns="">
      <p:transition spd="slow" advTm="2500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7852" y="1166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test: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Wilcoxon’s signed-rank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0778" y="1411422"/>
            <a:ext cx="8856984" cy="6061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Non-parametric equivalent of the paired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-test 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the test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12" y="5170799"/>
            <a:ext cx="8555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of the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Wilcoxon’s signed-rank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test: Sum of signed ranks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-35 + 1 = -34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 W + sample size   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p-value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R: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paired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TRUE</a:t>
            </a:r>
            <a:r>
              <a:rPr lang="en-GB" sz="20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06900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7566" y="360143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2378" y="2632537"/>
          <a:ext cx="1968499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618">
                  <a:extLst>
                    <a:ext uri="{9D8B030D-6E8A-4147-A177-3AD203B41FA5}">
                      <a16:colId xmlns:a16="http://schemas.microsoft.com/office/drawing/2014/main" val="2827484845"/>
                    </a:ext>
                  </a:extLst>
                </a:gridCol>
                <a:gridCol w="608618">
                  <a:extLst>
                    <a:ext uri="{9D8B030D-6E8A-4147-A177-3AD203B41FA5}">
                      <a16:colId xmlns:a16="http://schemas.microsoft.com/office/drawing/2014/main" val="3474268590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8370107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Before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After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Differences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10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786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741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562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37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530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302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21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287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84895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27345" y="601276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655320" y="2578531"/>
          <a:ext cx="1985913" cy="2218181"/>
        </p:xfrm>
        <a:graphic>
          <a:graphicData uri="http://schemas.openxmlformats.org/drawingml/2006/table">
            <a:tbl>
              <a:tblPr/>
              <a:tblGrid>
                <a:gridCol w="661971">
                  <a:extLst>
                    <a:ext uri="{9D8B030D-6E8A-4147-A177-3AD203B41FA5}">
                      <a16:colId xmlns:a16="http://schemas.microsoft.com/office/drawing/2014/main" val="1587734097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41499878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355267994"/>
                    </a:ext>
                  </a:extLst>
                </a:gridCol>
              </a:tblGrid>
              <a:tr h="2100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09221"/>
                  </a:ext>
                </a:extLst>
              </a:tr>
              <a:tr h="32768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24393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8078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61180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9189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26605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47301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9935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47478"/>
                  </a:ext>
                </a:extLst>
              </a:tr>
              <a:tr h="21005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87223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699755" y="3232994"/>
            <a:ext cx="452487" cy="5938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3" idx="7"/>
          </p:cNvCxnSpPr>
          <p:nvPr/>
        </p:nvCxnSpPr>
        <p:spPr>
          <a:xfrm flipV="1">
            <a:off x="6085977" y="1901724"/>
            <a:ext cx="1819699" cy="141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5676" y="1680590"/>
            <a:ext cx="26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2+3=5/2=2.5: average rank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012062" y="2624069"/>
          <a:ext cx="2476426" cy="204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056">
                  <a:extLst>
                    <a:ext uri="{9D8B030D-6E8A-4147-A177-3AD203B41FA5}">
                      <a16:colId xmlns:a16="http://schemas.microsoft.com/office/drawing/2014/main" val="3217534333"/>
                    </a:ext>
                  </a:extLst>
                </a:gridCol>
                <a:gridCol w="966078">
                  <a:extLst>
                    <a:ext uri="{9D8B030D-6E8A-4147-A177-3AD203B41FA5}">
                      <a16:colId xmlns:a16="http://schemas.microsoft.com/office/drawing/2014/main" val="180113933"/>
                    </a:ext>
                  </a:extLst>
                </a:gridCol>
                <a:gridCol w="993292">
                  <a:extLst>
                    <a:ext uri="{9D8B030D-6E8A-4147-A177-3AD203B41FA5}">
                      <a16:colId xmlns:a16="http://schemas.microsoft.com/office/drawing/2014/main" val="2097506227"/>
                    </a:ext>
                  </a:extLst>
                </a:gridCol>
              </a:tblGrid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Negative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 Positives ranks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0352669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0331881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1998288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-2.5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3377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4504847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847433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1332596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498455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9906040"/>
                  </a:ext>
                </a:extLst>
              </a:tr>
              <a:tr h="2042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Sum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-35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68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7368" y="260648"/>
            <a:ext cx="6480720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13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Independent test</a:t>
            </a:r>
            <a:r>
              <a:rPr lang="en-GB" sz="4000" b="1" kern="0" dirty="0">
                <a:latin typeface="+mn-lt"/>
              </a:rPr>
              <a:t/>
            </a:r>
            <a:br>
              <a:rPr lang="en-GB" sz="4000" b="1" kern="0" dirty="0">
                <a:latin typeface="+mn-lt"/>
              </a:rPr>
            </a:br>
            <a:r>
              <a:rPr lang="en-GB" sz="3600" b="1" dirty="0" smtClean="0">
                <a:latin typeface="+mn-lt"/>
                <a:cs typeface="Arial" panose="020B0604020202020204" pitchFamily="34" charset="0"/>
              </a:rPr>
              <a:t>smelly.teeshirt.csv</a:t>
            </a:r>
            <a:endParaRPr lang="en-GB" sz="3600" b="1" dirty="0"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2348880"/>
            <a:ext cx="115966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Hypothesis: Group body odour is less disgusting when associated with an </a:t>
            </a:r>
            <a:r>
              <a:rPr lang="en-GB" sz="2400" dirty="0" smtClean="0"/>
              <a:t>in-group member </a:t>
            </a:r>
            <a:r>
              <a:rPr lang="en-GB" sz="2400" dirty="0"/>
              <a:t>versus an out-group member. Two groups of Cambridge University students </a:t>
            </a:r>
          </a:p>
          <a:p>
            <a:pPr eaLnBrk="1" hangingPunct="1"/>
            <a:r>
              <a:rPr lang="en-GB" sz="2400" dirty="0"/>
              <a:t>are presented with one of two smelly, worn t-shirts with university logos. </a:t>
            </a:r>
          </a:p>
          <a:p>
            <a:pPr eaLnBrk="1" hangingPunct="1"/>
            <a:endParaRPr lang="en-GB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u="sng" dirty="0"/>
              <a:t>Question</a:t>
            </a:r>
            <a:r>
              <a:rPr lang="en-GB" sz="2200" dirty="0"/>
              <a:t>: </a:t>
            </a:r>
            <a:r>
              <a:rPr lang="en-GB" sz="2200" dirty="0">
                <a:cs typeface="Arial" panose="020B0604020202020204" pitchFamily="34" charset="0"/>
              </a:rPr>
              <a:t>are Cambridge students more disgusted by worn smelly </a:t>
            </a:r>
            <a:r>
              <a:rPr lang="en-GB" sz="2200" dirty="0" smtClean="0">
                <a:cs typeface="Arial" panose="020B0604020202020204" pitchFamily="34" charset="0"/>
              </a:rPr>
              <a:t>T-shirts from </a:t>
            </a:r>
            <a:r>
              <a:rPr lang="en-GB" sz="2200" dirty="0">
                <a:cs typeface="Arial" panose="020B0604020202020204" pitchFamily="34" charset="0"/>
              </a:rPr>
              <a:t>Oxford or Cambridge? Disgust score: 1 to 7, with 7 the most disgusting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Load </a:t>
            </a:r>
            <a:r>
              <a:rPr lang="en-GB" sz="22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smelly.teeshirt.csv</a:t>
            </a:r>
            <a:endParaRPr lang="en-GB" sz="2200" b="1" kern="0" dirty="0">
              <a:solidFill>
                <a:srgbClr val="CC0099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kern="0" dirty="0">
                <a:latin typeface="+mn-lt"/>
              </a:rPr>
              <a:t>Explore the data with an appropriate combination of 2 graphs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kern="0" dirty="0" smtClean="0">
                <a:latin typeface="+mn-lt"/>
              </a:rPr>
              <a:t>Answer </a:t>
            </a:r>
            <a:r>
              <a:rPr lang="en-GB" sz="2200" kern="0" dirty="0">
                <a:latin typeface="+mn-lt"/>
              </a:rPr>
              <a:t>the question with a non-parametric approach</a:t>
            </a:r>
            <a:endParaRPr lang="en-GB" sz="2200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66" y="116632"/>
            <a:ext cx="155331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38" y="116632"/>
            <a:ext cx="16256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1344" y="207687"/>
            <a:ext cx="7488832" cy="616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Exercise 13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smelly.teeshirt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70" y="116632"/>
            <a:ext cx="1755922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48" y="116632"/>
            <a:ext cx="1764561" cy="1797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0609" y="2378517"/>
            <a:ext cx="7096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smelly.teeshirt.csv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(x=university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y=smell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width=0.1, size=2, colour="red")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865" y="5858172"/>
            <a:ext cx="1201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000" b="1" dirty="0">
                <a:cs typeface="Arial" panose="020B0604020202020204" pitchFamily="34" charset="0"/>
              </a:rPr>
              <a:t>Answer</a:t>
            </a:r>
            <a:r>
              <a:rPr lang="en-GB" sz="2000" dirty="0">
                <a:cs typeface="Arial" panose="020B0604020202020204" pitchFamily="34" charset="0"/>
              </a:rPr>
              <a:t>: T-shirts from Oxford are significantly more disgusting than </a:t>
            </a:r>
            <a:r>
              <a:rPr lang="en-GB" sz="2000" dirty="0" smtClean="0">
                <a:cs typeface="Arial" panose="020B0604020202020204" pitchFamily="34" charset="0"/>
              </a:rPr>
              <a:t>the </a:t>
            </a:r>
            <a:r>
              <a:rPr lang="en-GB" sz="2000" dirty="0">
                <a:cs typeface="Arial" panose="020B0604020202020204" pitchFamily="34" charset="0"/>
              </a:rPr>
              <a:t>ones from Cambridge (</a:t>
            </a:r>
            <a:r>
              <a:rPr lang="en-GB" sz="2000" dirty="0" smtClean="0">
                <a:cs typeface="Arial" panose="020B0604020202020204" pitchFamily="34" charset="0"/>
              </a:rPr>
              <a:t>W=5,p=0.0047).</a:t>
            </a:r>
          </a:p>
          <a:p>
            <a:pPr algn="ctr" eaLnBrk="1" hangingPunct="1"/>
            <a:endParaRPr lang="en-GB" sz="10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What do you think of the design??</a:t>
            </a:r>
            <a:endParaRPr lang="en-GB" sz="2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993502"/>
            <a:ext cx="7668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n-lt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: are Cambridge students more disgusted </a:t>
            </a:r>
          </a:p>
          <a:p>
            <a:r>
              <a:rPr lang="en-GB" sz="2000" dirty="0">
                <a:latin typeface="+mn-lt"/>
                <a:cs typeface="Arial" panose="020B0604020202020204" pitchFamily="34" charset="0"/>
              </a:rPr>
              <a:t>by worn smelly T-shirts from Oxford or Cambridge?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Arial" panose="020B0604020202020204" pitchFamily="34" charset="0"/>
              </a:rPr>
              <a:t>Disgust score: 1 to 7, with 7 the most disgusting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254" y="4443165"/>
            <a:ext cx="495520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smelly.teeshirt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smell~university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137884"/>
            <a:ext cx="3505394" cy="2163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511" y="5232332"/>
            <a:ext cx="5022015" cy="60203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389361" y="5248249"/>
            <a:ext cx="859834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9353" y="2393822"/>
            <a:ext cx="115755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A group of 9 disabled children with muscle spasticity (or extreme muscle tightness limiting movement) in their right upper limb underwent a course of injections with botulinum toxin to reduce spasticity levels.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A neurologist (blinded) assessed levels of spasticity pre- and post-treatment for all 9 children using a 10-point ordinal scale.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Higher </a:t>
            </a:r>
            <a:r>
              <a:rPr lang="en-US" sz="2000" dirty="0">
                <a:solidFill>
                  <a:prstClr val="black"/>
                </a:solidFill>
              </a:rPr>
              <a:t>ratings indicated higher levels of spasticity.</a:t>
            </a:r>
            <a:endParaRPr lang="en-GB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sz="1000" b="1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latin typeface="+mn-lt"/>
                <a:cs typeface="Arial" panose="020B0604020202020204" pitchFamily="34" charset="0"/>
              </a:rPr>
              <a:t>Question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: do botulinum toxin injections reduce muscle spasticity </a:t>
            </a:r>
            <a:r>
              <a:rPr lang="en-GB" sz="2400" dirty="0" smtClean="0">
                <a:latin typeface="+mn-lt"/>
                <a:cs typeface="Arial" panose="020B0604020202020204" pitchFamily="34" charset="0"/>
              </a:rPr>
              <a:t>levels?</a:t>
            </a:r>
            <a:endParaRPr lang="en-GB" sz="2400" dirty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Score: 1 to 10, with 10 the highest </a:t>
            </a:r>
            <a:r>
              <a:rPr lang="en-GB" sz="2400" dirty="0" smtClean="0">
                <a:latin typeface="+mn-lt"/>
                <a:cs typeface="Arial" panose="020B0604020202020204" pitchFamily="34" charset="0"/>
              </a:rPr>
              <a:t>spasticity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>
              <a:latin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Arial" panose="020B0604020202020204" pitchFamily="34" charset="0"/>
              </a:rPr>
              <a:t>Load </a:t>
            </a:r>
            <a:r>
              <a:rPr lang="en-GB" sz="24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botulinum.long.csv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Plot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Answer the question with a non-parametric approach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ourier New" panose="02070309020205020404" pitchFamily="49" charset="0"/>
              </a:rPr>
              <a:t>Work out and plot the difference (after – before)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7" y="129417"/>
            <a:ext cx="2294572" cy="19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9892" y="80378"/>
            <a:ext cx="10240761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ependent test</a:t>
            </a:r>
            <a:endParaRPr lang="en-GB" sz="4000" b="1" kern="0" dirty="0">
              <a:latin typeface="+mn-lt"/>
            </a:endParaRPr>
          </a:p>
          <a:p>
            <a:pPr algn="l" eaLnBrk="1" hangingPunct="1"/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botulinum.long.csv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684" y="960155"/>
            <a:ext cx="103698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botulinum.long.csv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-&gt;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 %&gt;%</a:t>
            </a:r>
          </a:p>
          <a:p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ggplot(</a:t>
            </a:r>
            <a:r>
              <a:rPr lang="en-GB" sz="1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(x=treatment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y=score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))+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geom_boxplot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()+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(height=0, width=0.1)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6971" y="1513355"/>
            <a:ext cx="821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599" y="4545895"/>
            <a:ext cx="638828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botulinum.long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wilcox_test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score~treatment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paired = TRUE)</a:t>
            </a:r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" y="6318171"/>
            <a:ext cx="1218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There was 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significant difference pre- and post-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ratings of muscle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spasticity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(p=0.008). 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: T=V</a:t>
            </a:r>
          </a:p>
        </p:txBody>
      </p:sp>
      <p:pic>
        <p:nvPicPr>
          <p:cNvPr id="233474" name="Picture 2" descr="Image result for botulinum tox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48" y="129418"/>
            <a:ext cx="1684971" cy="141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39892" y="80378"/>
            <a:ext cx="10240761" cy="7554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u="sng" kern="0" dirty="0" smtClean="0">
                <a:solidFill>
                  <a:srgbClr val="C00000"/>
                </a:solidFill>
                <a:latin typeface="+mn-lt"/>
              </a:rPr>
              <a:t>Exercise 14</a:t>
            </a:r>
            <a:r>
              <a:rPr lang="en-GB" sz="4000" b="1" kern="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D</a:t>
            </a:r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ependent test</a:t>
            </a:r>
            <a:r>
              <a:rPr lang="en-GB" sz="4000" b="1" kern="0" dirty="0">
                <a:latin typeface="+mn-lt"/>
              </a:rPr>
              <a:t> </a:t>
            </a:r>
            <a:r>
              <a:rPr lang="en-GB" sz="4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GB" sz="4000" b="1" kern="0" dirty="0" smtClean="0">
                <a:latin typeface="+mn-lt"/>
              </a:rPr>
              <a:t> 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botulinum.csv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/>
            <a:endParaRPr lang="en-GB" sz="24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18" y="2724293"/>
            <a:ext cx="2541365" cy="1568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99" y="5445443"/>
            <a:ext cx="5143946" cy="617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911338" y="5453706"/>
            <a:ext cx="859834" cy="5701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989" y="3572981"/>
            <a:ext cx="3519928" cy="2172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240" y="1753947"/>
            <a:ext cx="70583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botulinum %&gt;%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mutate(difference = scores - scores[treatment == 'before']) 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%&gt;%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("Difference", difference))+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geom_jitter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(height = 0, width=0.1)+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stat_summary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errorbar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endParaRPr lang="en-GB" sz="1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fun=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median,fun.min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median,fun.max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=median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(-7, 0)+</a:t>
            </a:r>
          </a:p>
          <a:p>
            <a:pPr lvl="0"/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</a:t>
            </a:r>
          </a:p>
        </p:txBody>
      </p:sp>
    </p:spTree>
    <p:extLst>
      <p:ext uri="{BB962C8B-B14F-4D97-AF65-F5344CB8AC3E}">
        <p14:creationId xmlns:p14="http://schemas.microsoft.com/office/powerpoint/2010/main" val="32190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Comparison between more than 2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 factor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Non-Parametric data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1763</Words>
  <Application>Microsoft Office PowerPoint</Application>
  <PresentationFormat>Widescreen</PresentationFormat>
  <Paragraphs>469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1_Default Design</vt:lpstr>
      <vt:lpstr>Worksheet</vt:lpstr>
      <vt:lpstr>Non-parametric tests Anne Segonds-Pichon v2020-09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20</cp:revision>
  <dcterms:created xsi:type="dcterms:W3CDTF">2020-06-18T08:25:47Z</dcterms:created>
  <dcterms:modified xsi:type="dcterms:W3CDTF">2020-09-08T14:46:43Z</dcterms:modified>
</cp:coreProperties>
</file>