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73" r:id="rId2"/>
    <p:sldId id="261" r:id="rId3"/>
    <p:sldId id="284" r:id="rId4"/>
    <p:sldId id="267" r:id="rId5"/>
    <p:sldId id="257" r:id="rId6"/>
    <p:sldId id="259" r:id="rId7"/>
    <p:sldId id="264" r:id="rId8"/>
    <p:sldId id="281" r:id="rId9"/>
    <p:sldId id="265" r:id="rId10"/>
    <p:sldId id="276" r:id="rId11"/>
    <p:sldId id="277" r:id="rId12"/>
    <p:sldId id="266" r:id="rId13"/>
    <p:sldId id="282" r:id="rId14"/>
    <p:sldId id="268" r:id="rId15"/>
    <p:sldId id="287" r:id="rId16"/>
    <p:sldId id="269" r:id="rId17"/>
    <p:sldId id="279" r:id="rId18"/>
    <p:sldId id="285" r:id="rId19"/>
    <p:sldId id="286" r:id="rId20"/>
    <p:sldId id="263" r:id="rId21"/>
    <p:sldId id="278" r:id="rId22"/>
    <p:sldId id="280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4"/>
    <p:restoredTop sz="86392"/>
  </p:normalViewPr>
  <p:slideViewPr>
    <p:cSldViewPr snapToGrid="0" snapToObjects="1">
      <p:cViewPr varScale="1">
        <p:scale>
          <a:sx n="173" d="100"/>
          <a:sy n="173" d="100"/>
        </p:scale>
        <p:origin x="184" y="1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170" d="100"/>
          <a:sy n="170" d="100"/>
        </p:scale>
        <p:origin x="433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157D9-E5A1-504D-AFAF-E56BDF269DD0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B9236-EA26-A84B-98B0-C8C5C4BB8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625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E551F-B79B-5A40-B691-C4D2A9594461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2A364-A188-9C4C-BC7D-E6971DAB1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194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78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2A364-A188-9C4C-BC7D-E6971DAB1EE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916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2A364-A188-9C4C-BC7D-E6971DAB1EE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74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C00D7DD-640E-3C40-BA56-6483F50821E0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2BA87C-466E-8041-8597-00E6EED08DF9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C00D7DD-640E-3C40-BA56-6483F50821E0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2BA87C-466E-8041-8597-00E6EED08DF9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60" y="6274410"/>
            <a:ext cx="1754153" cy="466958"/>
          </a:xfrm>
          <a:prstGeom prst="rect">
            <a:avLst/>
          </a:prstGeom>
        </p:spPr>
      </p:pic>
      <p:pic>
        <p:nvPicPr>
          <p:cNvPr id="5" name="Inhaltsplatzhalter 13" descr="BI-201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5361" y="5557786"/>
            <a:ext cx="1223751" cy="1111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930" y="6110080"/>
            <a:ext cx="3548140" cy="6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tiff"/><Relationship Id="rId5" Type="http://schemas.openxmlformats.org/officeDocument/2006/relationships/image" Target="../media/image18.tiff"/><Relationship Id="rId6" Type="http://schemas.openxmlformats.org/officeDocument/2006/relationships/image" Target="../media/image19.png"/><Relationship Id="rId7" Type="http://schemas.openxmlformats.org/officeDocument/2006/relationships/image" Target="../media/image20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4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7866" y="1916833"/>
            <a:ext cx="9697250" cy="1470025"/>
          </a:xfrm>
        </p:spPr>
        <p:txBody>
          <a:bodyPr>
            <a:noAutofit/>
          </a:bodyPr>
          <a:lstStyle/>
          <a:p>
            <a:r>
              <a:rPr lang="en-GB" dirty="0" smtClean="0"/>
              <a:t>Software</a:t>
            </a:r>
            <a:r>
              <a:rPr lang="en-GB" smtClean="0"/>
              <a:t>: the </a:t>
            </a:r>
            <a:r>
              <a:rPr lang="en-GB" dirty="0" smtClean="0"/>
              <a:t>good, the bad and the ugly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5640" y="3717032"/>
            <a:ext cx="6400800" cy="2016224"/>
          </a:xfrm>
        </p:spPr>
        <p:txBody>
          <a:bodyPr>
            <a:normAutofit/>
          </a:bodyPr>
          <a:lstStyle/>
          <a:p>
            <a:r>
              <a:rPr lang="en-GB" sz="2700" dirty="0"/>
              <a:t>Festival of Genomics 2017</a:t>
            </a:r>
          </a:p>
          <a:p>
            <a:endParaRPr lang="en-GB" sz="2000" dirty="0"/>
          </a:p>
          <a:p>
            <a:r>
              <a:rPr lang="en-GB" sz="2000" dirty="0" smtClean="0"/>
              <a:t>Russell Hamilton</a:t>
            </a:r>
            <a:endParaRPr lang="en-GB" sz="2000" dirty="0"/>
          </a:p>
          <a:p>
            <a:r>
              <a:rPr lang="en-GB" sz="2000" dirty="0" smtClean="0"/>
              <a:t>rsh46@cam.ac.uk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311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6041606" y="1929741"/>
            <a:ext cx="2079907" cy="1884391"/>
            <a:chOff x="456434" y="1770304"/>
            <a:chExt cx="2079907" cy="1884391"/>
          </a:xfrm>
        </p:grpSpPr>
        <p:sp>
          <p:nvSpPr>
            <p:cNvPr id="4" name="Rectangle 3"/>
            <p:cNvSpPr/>
            <p:nvPr/>
          </p:nvSpPr>
          <p:spPr>
            <a:xfrm>
              <a:off x="885015" y="2032372"/>
              <a:ext cx="1622323" cy="16223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2375" y="1770304"/>
              <a:ext cx="370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smtClean="0">
                  <a:latin typeface="Courier New" charset="0"/>
                  <a:ea typeface="Courier New" charset="0"/>
                  <a:cs typeface="Courier New" charset="0"/>
                </a:rPr>
                <a:t>WT</a:t>
              </a:r>
              <a:endParaRPr lang="en-GB" sz="1200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69271" y="1770304"/>
              <a:ext cx="4635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chemeClr val="accent4"/>
                  </a:solidFill>
                  <a:latin typeface="Courier New" charset="0"/>
                  <a:ea typeface="Courier New" charset="0"/>
                  <a:cs typeface="Courier New" charset="0"/>
                </a:rPr>
                <a:t>KO1</a:t>
              </a:r>
              <a:endParaRPr lang="en-GB" sz="1200" b="1" dirty="0">
                <a:solidFill>
                  <a:schemeClr val="accent4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67173" y="1770304"/>
              <a:ext cx="4635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chemeClr val="accent2"/>
                  </a:solidFill>
                  <a:latin typeface="Courier New" charset="0"/>
                  <a:ea typeface="Courier New" charset="0"/>
                  <a:cs typeface="Courier New" charset="0"/>
                </a:rPr>
                <a:t>KO2</a:t>
              </a:r>
              <a:endParaRPr lang="en-GB" sz="1200" b="1" dirty="0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72753" y="1776070"/>
              <a:ext cx="4635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chemeClr val="accent3"/>
                  </a:solidFill>
                  <a:latin typeface="Courier New" charset="0"/>
                  <a:ea typeface="Courier New" charset="0"/>
                  <a:cs typeface="Courier New" charset="0"/>
                </a:rPr>
                <a:t>KO3</a:t>
              </a:r>
              <a:endParaRPr lang="en-GB" sz="1200" b="1" dirty="0">
                <a:solidFill>
                  <a:schemeClr val="accent3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290595" y="2032372"/>
              <a:ext cx="0" cy="16223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96176" y="2032371"/>
              <a:ext cx="0" cy="16223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09364" y="2032370"/>
              <a:ext cx="0" cy="16223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41761" y="2080841"/>
              <a:ext cx="370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smtClean="0">
                  <a:latin typeface="Courier New" charset="0"/>
                  <a:ea typeface="Courier New" charset="0"/>
                  <a:cs typeface="Courier New" charset="0"/>
                </a:rPr>
                <a:t>WT</a:t>
              </a:r>
              <a:endParaRPr lang="en-GB" sz="1200" b="1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6434" y="2494434"/>
              <a:ext cx="4635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chemeClr val="accent4"/>
                  </a:solidFill>
                  <a:latin typeface="Courier New" charset="0"/>
                  <a:ea typeface="Courier New" charset="0"/>
                  <a:cs typeface="Courier New" charset="0"/>
                </a:rPr>
                <a:t>KO1</a:t>
              </a:r>
              <a:endParaRPr lang="en-GB" sz="1200" b="1" dirty="0">
                <a:solidFill>
                  <a:schemeClr val="accent4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3289" y="2904211"/>
              <a:ext cx="4635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chemeClr val="accent2"/>
                  </a:solidFill>
                  <a:latin typeface="Courier New" charset="0"/>
                  <a:ea typeface="Courier New" charset="0"/>
                  <a:cs typeface="Courier New" charset="0"/>
                </a:rPr>
                <a:t>KO2</a:t>
              </a:r>
              <a:endParaRPr lang="en-GB" sz="1200" b="1" dirty="0">
                <a:solidFill>
                  <a:schemeClr val="accent2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6434" y="3312656"/>
              <a:ext cx="4635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chemeClr val="accent3"/>
                  </a:solidFill>
                  <a:latin typeface="Courier New" charset="0"/>
                  <a:ea typeface="Courier New" charset="0"/>
                  <a:cs typeface="Courier New" charset="0"/>
                </a:rPr>
                <a:t>KO3</a:t>
              </a:r>
              <a:endParaRPr lang="en-GB" sz="1200" b="1" dirty="0">
                <a:solidFill>
                  <a:schemeClr val="accent3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 rot="5400000">
              <a:off x="1286793" y="2014045"/>
              <a:ext cx="818769" cy="1622325"/>
              <a:chOff x="10754032" y="3409679"/>
              <a:chExt cx="818769" cy="1622325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0754032" y="3409681"/>
                <a:ext cx="0" cy="162232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1159613" y="3409680"/>
                <a:ext cx="0" cy="162232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1572801" y="3409679"/>
                <a:ext cx="0" cy="162232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1350755" y="2100218"/>
              <a:ext cx="2776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latin typeface="Courier New" charset="0"/>
                  <a:ea typeface="Courier New" charset="0"/>
                  <a:cs typeface="Courier New" charset="0"/>
                </a:rPr>
                <a:t>X</a:t>
              </a:r>
              <a:endParaRPr lang="en-GB" sz="1200" dirty="0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78118" y="2490667"/>
              <a:ext cx="2776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smtClean="0">
                  <a:latin typeface="Courier New" charset="0"/>
                  <a:ea typeface="Courier New" charset="0"/>
                  <a:cs typeface="Courier New" charset="0"/>
                </a:rPr>
                <a:t>X</a:t>
              </a:r>
              <a:endParaRPr lang="en-GB" sz="1200" dirty="0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66094" y="2902513"/>
              <a:ext cx="2776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smtClean="0">
                  <a:latin typeface="Courier New" charset="0"/>
                  <a:ea typeface="Courier New" charset="0"/>
                  <a:cs typeface="Courier New" charset="0"/>
                </a:rPr>
                <a:t>X</a:t>
              </a:r>
              <a:endParaRPr lang="en-GB" sz="1200" dirty="0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66094" y="2091349"/>
              <a:ext cx="2776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latin typeface="Courier New" charset="0"/>
                  <a:ea typeface="Courier New" charset="0"/>
                  <a:cs typeface="Courier New" charset="0"/>
                </a:rPr>
                <a:t>X</a:t>
              </a:r>
              <a:endParaRPr lang="en-GB" sz="1200" b="1" dirty="0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79336" y="2111593"/>
              <a:ext cx="2776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smtClean="0">
                  <a:latin typeface="Courier New" charset="0"/>
                  <a:ea typeface="Courier New" charset="0"/>
                  <a:cs typeface="Courier New" charset="0"/>
                </a:rPr>
                <a:t>X</a:t>
              </a:r>
              <a:endParaRPr lang="en-GB" sz="1200" dirty="0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73162" y="2489160"/>
              <a:ext cx="2776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smtClean="0">
                  <a:latin typeface="Courier New" charset="0"/>
                  <a:ea typeface="Courier New" charset="0"/>
                  <a:cs typeface="Courier New" charset="0"/>
                </a:rPr>
                <a:t>X</a:t>
              </a:r>
              <a:endParaRPr lang="en-GB" sz="1200" dirty="0">
                <a:latin typeface="Courier New" charset="0"/>
                <a:ea typeface="Courier New" charset="0"/>
                <a:cs typeface="Courier New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7390" y="820306"/>
            <a:ext cx="301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4. Documentation Availability</a:t>
            </a:r>
            <a:endParaRPr lang="en-GB" b="1" dirty="0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12192000" cy="5324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0" y="69450"/>
            <a:ext cx="363330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Software: What’s good, bad and ugly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456434" y="1265907"/>
            <a:ext cx="771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Example: RNA-Seq Differential Gene analysis using DESeq2 </a:t>
            </a:r>
            <a:r>
              <a:rPr lang="en-GB" b="1" dirty="0" smtClean="0"/>
              <a:t>Discover limitations</a:t>
            </a:r>
            <a:endParaRPr lang="en-GB" b="1" dirty="0"/>
          </a:p>
        </p:txBody>
      </p:sp>
      <p:sp>
        <p:nvSpPr>
          <p:cNvPr id="36" name="Rectangle 35"/>
          <p:cNvSpPr/>
          <p:nvPr/>
        </p:nvSpPr>
        <p:spPr>
          <a:xfrm>
            <a:off x="9643764" y="1579181"/>
            <a:ext cx="23213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charset="0"/>
              </a:rPr>
              <a:t>DESeq2 Manual</a:t>
            </a:r>
            <a:endParaRPr lang="en-US" b="1" dirty="0">
              <a:latin typeface="Arial" charset="0"/>
            </a:endParaRP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”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The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ourier New" charset="0"/>
              </a:rPr>
              <a:t>results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function without any arguments will automatically perform a contrast of the last level of the last variable in the design formula over the first level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.”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29519" y="4374424"/>
            <a:ext cx="89669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Monaco" charset="0"/>
                <a:ea typeface="Monaco" charset="0"/>
                <a:cs typeface="Monaco" charset="0"/>
              </a:rPr>
              <a:t>count.data</a:t>
            </a:r>
            <a:r>
              <a:rPr lang="en-US" sz="1400" dirty="0" smtClean="0">
                <a:latin typeface="Monaco" charset="0"/>
                <a:ea typeface="Monaco" charset="0"/>
                <a:cs typeface="Monaco" charset="0"/>
              </a:rPr>
              <a:t>      &lt;- </a:t>
            </a:r>
            <a:r>
              <a:rPr lang="en-US" sz="1400" dirty="0" err="1" smtClean="0">
                <a:latin typeface="Monaco" charset="0"/>
                <a:ea typeface="Monaco" charset="0"/>
                <a:cs typeface="Monaco" charset="0"/>
              </a:rPr>
              <a:t>DESeqDataSetFromMatrix</a:t>
            </a:r>
            <a:r>
              <a:rPr lang="en-US" sz="1400" dirty="0" smtClean="0"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400" dirty="0" err="1" smtClean="0">
                <a:latin typeface="Monaco" charset="0"/>
                <a:ea typeface="Monaco" charset="0"/>
                <a:cs typeface="Monaco" charset="0"/>
              </a:rPr>
              <a:t>sampleTable</a:t>
            </a:r>
            <a:r>
              <a:rPr lang="en-US" sz="1400" dirty="0" smtClean="0">
                <a:latin typeface="Monaco" charset="0"/>
                <a:ea typeface="Monaco" charset="0"/>
                <a:cs typeface="Monaco" charset="0"/>
              </a:rPr>
              <a:t>=</a:t>
            </a:r>
            <a:r>
              <a:rPr lang="en-US" sz="1400" dirty="0" err="1" smtClean="0">
                <a:latin typeface="Monaco" charset="0"/>
                <a:ea typeface="Monaco" charset="0"/>
                <a:cs typeface="Monaco" charset="0"/>
              </a:rPr>
              <a:t>smplTbl</a:t>
            </a:r>
            <a:r>
              <a:rPr lang="en-US" sz="1400" dirty="0" smtClean="0">
                <a:latin typeface="Monaco" charset="0"/>
                <a:ea typeface="Monaco" charset="0"/>
                <a:cs typeface="Monaco" charset="0"/>
              </a:rPr>
              <a:t>, </a:t>
            </a:r>
          </a:p>
          <a:p>
            <a:r>
              <a:rPr lang="en-US" sz="1400" dirty="0">
                <a:latin typeface="Monaco" charset="0"/>
                <a:ea typeface="Monaco" charset="0"/>
                <a:cs typeface="Monaco" charset="0"/>
              </a:rPr>
              <a:t>	</a:t>
            </a:r>
            <a:r>
              <a:rPr lang="en-US" sz="1400" dirty="0" smtClean="0">
                <a:latin typeface="Monaco" charset="0"/>
                <a:ea typeface="Monaco" charset="0"/>
                <a:cs typeface="Monaco" charset="0"/>
              </a:rPr>
              <a:t>			        design</a:t>
            </a:r>
            <a:r>
              <a:rPr lang="en-US" sz="1400" dirty="0">
                <a:latin typeface="Monaco" charset="0"/>
                <a:ea typeface="Monaco" charset="0"/>
                <a:cs typeface="Monaco" charset="0"/>
              </a:rPr>
              <a:t>= ~ genotype)</a:t>
            </a:r>
            <a:endParaRPr lang="en-US" sz="1400" b="1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sz="1400" dirty="0" err="1" smtClean="0">
                <a:latin typeface="Monaco" charset="0"/>
                <a:ea typeface="Monaco" charset="0"/>
                <a:cs typeface="Monaco" charset="0"/>
              </a:rPr>
              <a:t>count.data</a:t>
            </a:r>
            <a:r>
              <a:rPr lang="en-US" sz="1400" dirty="0" smtClean="0">
                <a:latin typeface="Monaco" charset="0"/>
                <a:ea typeface="Monaco" charset="0"/>
                <a:cs typeface="Monaco" charset="0"/>
              </a:rPr>
              <a:t>      &lt;- </a:t>
            </a:r>
            <a:r>
              <a:rPr lang="en-US" sz="1400" dirty="0" err="1" smtClean="0">
                <a:latin typeface="Monaco" charset="0"/>
                <a:ea typeface="Monaco" charset="0"/>
                <a:cs typeface="Monaco" charset="0"/>
              </a:rPr>
              <a:t>DESeq</a:t>
            </a:r>
            <a:r>
              <a:rPr lang="en-US" sz="1400" dirty="0" smtClean="0">
                <a:latin typeface="Monaco" charset="0"/>
                <a:ea typeface="Monaco" charset="0"/>
                <a:cs typeface="Monaco" charset="0"/>
              </a:rPr>
              <a:t>(</a:t>
            </a:r>
            <a:r>
              <a:rPr lang="en-US" sz="1400" dirty="0" err="1" smtClean="0">
                <a:latin typeface="Monaco" charset="0"/>
                <a:ea typeface="Monaco" charset="0"/>
                <a:cs typeface="Monaco" charset="0"/>
              </a:rPr>
              <a:t>count.data</a:t>
            </a:r>
            <a:r>
              <a:rPr lang="en-US" sz="1400" dirty="0" smtClean="0">
                <a:latin typeface="Monaco" charset="0"/>
                <a:ea typeface="Monaco" charset="0"/>
                <a:cs typeface="Monaco" charset="0"/>
              </a:rPr>
              <a:t>)</a:t>
            </a:r>
          </a:p>
          <a:p>
            <a:endParaRPr lang="en-US" sz="1400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sz="1400" dirty="0" err="1">
                <a:latin typeface="Monaco" charset="0"/>
                <a:ea typeface="Monaco" charset="0"/>
                <a:cs typeface="Monaco" charset="0"/>
              </a:rPr>
              <a:t>binomial.result</a:t>
            </a:r>
            <a:r>
              <a:rPr lang="en-US" sz="1400" dirty="0">
                <a:latin typeface="Monaco" charset="0"/>
                <a:ea typeface="Monaco" charset="0"/>
                <a:cs typeface="Monaco" charset="0"/>
              </a:rPr>
              <a:t> &lt;- </a:t>
            </a:r>
            <a:r>
              <a:rPr lang="en-US" sz="1400" dirty="0" smtClean="0">
                <a:latin typeface="Monaco" charset="0"/>
                <a:ea typeface="Monaco" charset="0"/>
                <a:cs typeface="Monaco" charset="0"/>
              </a:rPr>
              <a:t>results(</a:t>
            </a:r>
            <a:r>
              <a:rPr lang="en-US" sz="1400" dirty="0" err="1" smtClean="0">
                <a:latin typeface="Monaco" charset="0"/>
                <a:ea typeface="Monaco" charset="0"/>
                <a:cs typeface="Monaco" charset="0"/>
              </a:rPr>
              <a:t>count.data</a:t>
            </a:r>
            <a:r>
              <a:rPr lang="en-US" sz="1400" dirty="0" smtClean="0">
                <a:latin typeface="Monaco" charset="0"/>
                <a:ea typeface="Monaco" charset="0"/>
                <a:cs typeface="Monaco" charset="0"/>
              </a:rPr>
              <a:t>)</a:t>
            </a:r>
          </a:p>
          <a:p>
            <a:endParaRPr lang="en-US" sz="1400" dirty="0" smtClean="0">
              <a:latin typeface="Monaco" charset="0"/>
              <a:ea typeface="Monaco" charset="0"/>
              <a:cs typeface="Monaco" charset="0"/>
            </a:endParaRPr>
          </a:p>
          <a:p>
            <a:r>
              <a:rPr lang="en-US" sz="1400" dirty="0" err="1" smtClean="0">
                <a:latin typeface="Monaco" charset="0"/>
                <a:ea typeface="Monaco" charset="0"/>
                <a:cs typeface="Monaco" charset="0"/>
              </a:rPr>
              <a:t>binomial.result</a:t>
            </a:r>
            <a:r>
              <a:rPr lang="en-US" sz="14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sz="1400" dirty="0">
                <a:latin typeface="Monaco" charset="0"/>
                <a:ea typeface="Monaco" charset="0"/>
                <a:cs typeface="Monaco" charset="0"/>
              </a:rPr>
              <a:t>&lt;- </a:t>
            </a:r>
            <a:r>
              <a:rPr lang="en-US" sz="1400" dirty="0" smtClean="0">
                <a:latin typeface="Monaco" charset="0"/>
                <a:ea typeface="Monaco" charset="0"/>
                <a:cs typeface="Monaco" charset="0"/>
              </a:rPr>
              <a:t>results(</a:t>
            </a:r>
            <a:r>
              <a:rPr lang="en-US" sz="1400" dirty="0" err="1" smtClean="0">
                <a:latin typeface="Monaco" charset="0"/>
                <a:ea typeface="Monaco" charset="0"/>
                <a:cs typeface="Monaco" charset="0"/>
              </a:rPr>
              <a:t>count.data</a:t>
            </a:r>
            <a:r>
              <a:rPr lang="en-US" sz="1400" dirty="0" smtClean="0">
                <a:latin typeface="Monaco" charset="0"/>
                <a:ea typeface="Monaco" charset="0"/>
                <a:cs typeface="Monaco" charset="0"/>
              </a:rPr>
              <a:t>, </a:t>
            </a:r>
            <a:r>
              <a:rPr lang="en-US" sz="1400" dirty="0">
                <a:latin typeface="Monaco" charset="0"/>
                <a:ea typeface="Monaco" charset="0"/>
                <a:cs typeface="Monaco" charset="0"/>
              </a:rPr>
              <a:t>contrast=c(”genotype",”K01",”K02</a:t>
            </a:r>
            <a:r>
              <a:rPr lang="en-US" sz="1400" dirty="0" smtClean="0">
                <a:latin typeface="Monaco" charset="0"/>
                <a:ea typeface="Monaco" charset="0"/>
                <a:cs typeface="Monaco" charset="0"/>
              </a:rPr>
              <a:t>"))</a:t>
            </a:r>
            <a:endParaRPr lang="en-US" sz="1400" dirty="0">
              <a:latin typeface="Monaco" charset="0"/>
              <a:ea typeface="Monaco" charset="0"/>
              <a:cs typeface="Monaco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54238" y="1736443"/>
            <a:ext cx="353654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Name	</a:t>
            </a:r>
            <a:r>
              <a:rPr lang="en-US" sz="1200" i="1" dirty="0" err="1" smtClean="0"/>
              <a:t>fileName</a:t>
            </a:r>
            <a:r>
              <a:rPr lang="en-US" sz="1200" i="1" dirty="0" smtClean="0"/>
              <a:t> 		genotype</a:t>
            </a:r>
            <a:endParaRPr lang="en-US" sz="1200" dirty="0" smtClean="0"/>
          </a:p>
          <a:p>
            <a:r>
              <a:rPr lang="en-US" sz="1200" dirty="0" smtClean="0"/>
              <a:t>W</a:t>
            </a:r>
            <a:r>
              <a:rPr lang="en-US" sz="1200" dirty="0"/>
              <a:t>T</a:t>
            </a:r>
            <a:r>
              <a:rPr lang="en-US" sz="1200" dirty="0" smtClean="0"/>
              <a:t>1	wt1.htseq_counts.txt	WT</a:t>
            </a:r>
          </a:p>
          <a:p>
            <a:r>
              <a:rPr lang="en-US" sz="1200" dirty="0" smtClean="0"/>
              <a:t>WT2	wt2.htseq_counts.txt</a:t>
            </a:r>
            <a:r>
              <a:rPr lang="en-US" sz="1200" dirty="0"/>
              <a:t>	WT</a:t>
            </a:r>
          </a:p>
          <a:p>
            <a:r>
              <a:rPr lang="en-US" sz="1200" dirty="0" smtClean="0"/>
              <a:t>WT3	wt3.htseq_counts.txt</a:t>
            </a:r>
            <a:r>
              <a:rPr lang="en-US" sz="1200" dirty="0"/>
              <a:t>	</a:t>
            </a:r>
            <a:r>
              <a:rPr lang="en-US" sz="1200" dirty="0" smtClean="0"/>
              <a:t>WT</a:t>
            </a:r>
          </a:p>
          <a:p>
            <a:r>
              <a:rPr lang="en-US" sz="1200" dirty="0" smtClean="0">
                <a:solidFill>
                  <a:schemeClr val="accent4"/>
                </a:solidFill>
              </a:rPr>
              <a:t>KO1.1	ko1.1.htseq_counts.txt</a:t>
            </a:r>
            <a:r>
              <a:rPr lang="en-US" sz="1200" dirty="0">
                <a:solidFill>
                  <a:schemeClr val="accent4"/>
                </a:solidFill>
              </a:rPr>
              <a:t>	</a:t>
            </a:r>
            <a:r>
              <a:rPr lang="en-US" sz="1200" dirty="0" smtClean="0">
                <a:solidFill>
                  <a:schemeClr val="accent4"/>
                </a:solidFill>
              </a:rPr>
              <a:t>KO1</a:t>
            </a:r>
          </a:p>
          <a:p>
            <a:r>
              <a:rPr lang="en-US" sz="1200" dirty="0" smtClean="0">
                <a:solidFill>
                  <a:schemeClr val="accent4"/>
                </a:solidFill>
              </a:rPr>
              <a:t>KO1.2	ko1.2.htseq_counts.txt</a:t>
            </a:r>
            <a:r>
              <a:rPr lang="en-US" sz="1200" dirty="0">
                <a:solidFill>
                  <a:schemeClr val="accent4"/>
                </a:solidFill>
              </a:rPr>
              <a:t>	</a:t>
            </a:r>
            <a:r>
              <a:rPr lang="en-US" sz="1200" dirty="0" smtClean="0">
                <a:solidFill>
                  <a:schemeClr val="accent4"/>
                </a:solidFill>
              </a:rPr>
              <a:t>KO1</a:t>
            </a:r>
          </a:p>
          <a:p>
            <a:r>
              <a:rPr lang="en-US" sz="1200" dirty="0" smtClean="0">
                <a:solidFill>
                  <a:schemeClr val="accent4"/>
                </a:solidFill>
              </a:rPr>
              <a:t>KO1.3	ko1.3.htseq_counts.txt</a:t>
            </a:r>
            <a:r>
              <a:rPr lang="en-US" sz="1200" dirty="0">
                <a:solidFill>
                  <a:schemeClr val="accent4"/>
                </a:solidFill>
              </a:rPr>
              <a:t>	KO1</a:t>
            </a:r>
          </a:p>
          <a:p>
            <a:r>
              <a:rPr lang="en-US" sz="1200" dirty="0" smtClean="0">
                <a:solidFill>
                  <a:schemeClr val="accent2"/>
                </a:solidFill>
              </a:rPr>
              <a:t>KO2.1</a:t>
            </a:r>
            <a:r>
              <a:rPr lang="en-US" sz="1200" dirty="0">
                <a:solidFill>
                  <a:schemeClr val="accent2"/>
                </a:solidFill>
              </a:rPr>
              <a:t>	</a:t>
            </a:r>
            <a:r>
              <a:rPr lang="en-US" sz="1200" dirty="0" smtClean="0">
                <a:solidFill>
                  <a:schemeClr val="accent2"/>
                </a:solidFill>
              </a:rPr>
              <a:t>ko2.1.htseq_counts.txt</a:t>
            </a:r>
            <a:r>
              <a:rPr lang="en-US" sz="1200" dirty="0">
                <a:solidFill>
                  <a:schemeClr val="accent2"/>
                </a:solidFill>
              </a:rPr>
              <a:t>	</a:t>
            </a:r>
            <a:r>
              <a:rPr lang="en-US" sz="1200" dirty="0" smtClean="0">
                <a:solidFill>
                  <a:schemeClr val="accent2"/>
                </a:solidFill>
              </a:rPr>
              <a:t>KO2</a:t>
            </a:r>
            <a:endParaRPr lang="en-US" sz="1200" dirty="0">
              <a:solidFill>
                <a:schemeClr val="accent2"/>
              </a:solidFill>
            </a:endParaRPr>
          </a:p>
          <a:p>
            <a:r>
              <a:rPr lang="en-US" sz="1200" dirty="0" smtClean="0">
                <a:solidFill>
                  <a:schemeClr val="accent2"/>
                </a:solidFill>
              </a:rPr>
              <a:t>KO2.2</a:t>
            </a:r>
            <a:r>
              <a:rPr lang="en-US" sz="1200" dirty="0">
                <a:solidFill>
                  <a:schemeClr val="accent2"/>
                </a:solidFill>
              </a:rPr>
              <a:t>	</a:t>
            </a:r>
            <a:r>
              <a:rPr lang="en-US" sz="1200" dirty="0" smtClean="0">
                <a:solidFill>
                  <a:schemeClr val="accent2"/>
                </a:solidFill>
              </a:rPr>
              <a:t>ko2.2.htseq_counts.txt</a:t>
            </a:r>
            <a:r>
              <a:rPr lang="en-US" sz="1200" dirty="0">
                <a:solidFill>
                  <a:schemeClr val="accent2"/>
                </a:solidFill>
              </a:rPr>
              <a:t>	</a:t>
            </a:r>
            <a:r>
              <a:rPr lang="en-US" sz="1200" dirty="0" smtClean="0">
                <a:solidFill>
                  <a:schemeClr val="accent2"/>
                </a:solidFill>
              </a:rPr>
              <a:t>KO2</a:t>
            </a:r>
            <a:endParaRPr lang="en-US" sz="1200" dirty="0">
              <a:solidFill>
                <a:schemeClr val="accent2"/>
              </a:solidFill>
            </a:endParaRPr>
          </a:p>
          <a:p>
            <a:r>
              <a:rPr lang="en-US" sz="1200" dirty="0" smtClean="0">
                <a:solidFill>
                  <a:schemeClr val="accent2"/>
                </a:solidFill>
              </a:rPr>
              <a:t>KO2.3</a:t>
            </a:r>
            <a:r>
              <a:rPr lang="en-US" sz="1200" dirty="0">
                <a:solidFill>
                  <a:schemeClr val="accent2"/>
                </a:solidFill>
              </a:rPr>
              <a:t>	</a:t>
            </a:r>
            <a:r>
              <a:rPr lang="en-US" sz="1200" dirty="0" smtClean="0">
                <a:solidFill>
                  <a:schemeClr val="accent2"/>
                </a:solidFill>
              </a:rPr>
              <a:t>ko2.3.htseq_counts.txt</a:t>
            </a:r>
            <a:r>
              <a:rPr lang="en-US" sz="1200" dirty="0">
                <a:solidFill>
                  <a:schemeClr val="accent2"/>
                </a:solidFill>
              </a:rPr>
              <a:t>	</a:t>
            </a:r>
            <a:r>
              <a:rPr lang="en-US" sz="1200" dirty="0" smtClean="0">
                <a:solidFill>
                  <a:schemeClr val="accent2"/>
                </a:solidFill>
              </a:rPr>
              <a:t>KO2</a:t>
            </a:r>
            <a:endParaRPr lang="en-US" sz="1200" dirty="0">
              <a:solidFill>
                <a:schemeClr val="accent2"/>
              </a:solidFill>
            </a:endParaRPr>
          </a:p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KO3.1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ko3.1.htseq_counts.txt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KO3</a:t>
            </a:r>
            <a:endParaRPr lang="en-US" sz="12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KO3.2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ko3.2.htseq_counts.txt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KO3</a:t>
            </a:r>
            <a:endParaRPr lang="en-US" sz="12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KO3.3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ko3.3.htseq_counts.txt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KO3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67176" y="563002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✓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67176" y="518058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</a:rPr>
              <a:t>✗</a:t>
            </a:r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64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256" y="2235648"/>
            <a:ext cx="4060873" cy="25202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038170" y="1833079"/>
            <a:ext cx="4238722" cy="184664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917325" y="1833080"/>
            <a:ext cx="4632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Evidence for support questions being answered</a:t>
            </a:r>
          </a:p>
          <a:p>
            <a:r>
              <a:rPr lang="en-GB" dirty="0" smtClean="0"/>
              <a:t>e.g. FAQ, searchable </a:t>
            </a:r>
            <a:r>
              <a:rPr lang="en-GB" dirty="0"/>
              <a:t>public support </a:t>
            </a:r>
            <a:r>
              <a:rPr lang="en-GB" dirty="0" smtClean="0"/>
              <a:t>group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28312" y="190669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✓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390" y="820306"/>
            <a:ext cx="274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5</a:t>
            </a:r>
            <a:r>
              <a:rPr lang="en-GB" b="1" dirty="0" smtClean="0"/>
              <a:t>. Presence on user groups</a:t>
            </a:r>
            <a:endParaRPr lang="en-GB" b="1" dirty="0"/>
          </a:p>
        </p:txBody>
      </p:sp>
      <p:sp>
        <p:nvSpPr>
          <p:cNvPr id="2" name="Rectangle 1"/>
          <p:cNvSpPr/>
          <p:nvPr/>
        </p:nvSpPr>
        <p:spPr>
          <a:xfrm>
            <a:off x="7090856" y="2592976"/>
            <a:ext cx="23383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https</a:t>
            </a:r>
            <a:r>
              <a:rPr lang="en-GB" sz="1600" dirty="0"/>
              <a:t>://</a:t>
            </a:r>
            <a:r>
              <a:rPr lang="en-GB" sz="1600" dirty="0" err="1" smtClean="0"/>
              <a:t>www.biostars.org</a:t>
            </a:r>
            <a:endParaRPr lang="en-GB" sz="16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7090856" y="1844244"/>
            <a:ext cx="21208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http://</a:t>
            </a:r>
            <a:r>
              <a:rPr lang="en-GB" sz="1600" dirty="0" err="1"/>
              <a:t>seqanswers.com</a:t>
            </a:r>
            <a:endParaRPr lang="en-GB" sz="1600" dirty="0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12192000" cy="5324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0" y="69450"/>
            <a:ext cx="363330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Software: What’s good, bad and ugly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7038170" y="3780056"/>
            <a:ext cx="4238722" cy="128928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917325" y="3780056"/>
            <a:ext cx="449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Is there someone near by you can ask for help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7038170" y="3833161"/>
            <a:ext cx="3470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Bioinformatics Core Facility</a:t>
            </a:r>
          </a:p>
          <a:p>
            <a:endParaRPr lang="en-GB" sz="1600" dirty="0"/>
          </a:p>
          <a:p>
            <a:r>
              <a:rPr lang="en-GB" sz="1600" dirty="0" smtClean="0"/>
              <a:t>Research group down the corridor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7090856" y="2890238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GitHub </a:t>
            </a:r>
            <a:r>
              <a:rPr lang="en-GB" dirty="0" smtClean="0"/>
              <a:t>Issues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090856" y="3228792"/>
            <a:ext cx="1581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Google Groups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045902" y="1278654"/>
            <a:ext cx="3292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Will run on standard architecture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636586" y="124529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✓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115" y="1373079"/>
            <a:ext cx="390116" cy="4598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28333" t="24667" r="28334" b="21238"/>
          <a:stretch/>
        </p:blipFill>
        <p:spPr>
          <a:xfrm>
            <a:off x="8027930" y="1433339"/>
            <a:ext cx="310650" cy="339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/>
          <a:srcRect l="25742" t="4110" r="25175" b="3619"/>
          <a:stretch/>
        </p:blipFill>
        <p:spPr>
          <a:xfrm>
            <a:off x="8622200" y="1407702"/>
            <a:ext cx="410396" cy="405656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7268953" y="1278654"/>
            <a:ext cx="4238722" cy="68795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81396" y="21988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✓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6894" y="2198850"/>
            <a:ext cx="144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Easy to install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66778" y="2042405"/>
            <a:ext cx="4238722" cy="8258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512" y="2060148"/>
            <a:ext cx="3980543" cy="7917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5725" y="772926"/>
            <a:ext cx="2742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6</a:t>
            </a:r>
            <a:r>
              <a:rPr lang="en-GB" b="1" dirty="0" smtClean="0"/>
              <a:t>. </a:t>
            </a:r>
            <a:r>
              <a:rPr lang="en-GB" b="1" dirty="0" smtClean="0"/>
              <a:t>Installation and Running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1065922" y="3081204"/>
            <a:ext cx="1790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Release versions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636586" y="30651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✓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66778" y="2974037"/>
            <a:ext cx="4238722" cy="1005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307348" y="3007161"/>
            <a:ext cx="385738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$ </a:t>
            </a:r>
            <a:r>
              <a:rPr lang="en-GB" sz="1100" dirty="0" err="1"/>
              <a:t>bismark</a:t>
            </a:r>
            <a:r>
              <a:rPr lang="en-GB" sz="1100" dirty="0"/>
              <a:t> --version          </a:t>
            </a:r>
            <a:endParaRPr lang="en-GB" sz="1100" dirty="0" smtClean="0"/>
          </a:p>
          <a:p>
            <a:pPr algn="ctr"/>
            <a:r>
              <a:rPr lang="en-GB" sz="1100" dirty="0" err="1" smtClean="0"/>
              <a:t>Bismark</a:t>
            </a:r>
            <a:r>
              <a:rPr lang="en-GB" sz="1100" dirty="0" smtClean="0"/>
              <a:t> </a:t>
            </a:r>
            <a:r>
              <a:rPr lang="en-GB" sz="1100" dirty="0"/>
              <a:t>- Bisulfite Mapper and Methylation Caller.                       </a:t>
            </a:r>
            <a:endParaRPr lang="en-GB" sz="1100" dirty="0" smtClean="0"/>
          </a:p>
          <a:p>
            <a:pPr algn="ctr"/>
            <a:r>
              <a:rPr lang="en-GB" sz="1100" dirty="0" err="1" smtClean="0"/>
              <a:t>Bismark</a:t>
            </a:r>
            <a:r>
              <a:rPr lang="en-GB" sz="1100" dirty="0" smtClean="0"/>
              <a:t> </a:t>
            </a:r>
            <a:r>
              <a:rPr lang="en-GB" sz="1100" dirty="0"/>
              <a:t>Version: v0.16.3_dev        </a:t>
            </a:r>
            <a:endParaRPr lang="en-GB" sz="1100" dirty="0" smtClean="0"/>
          </a:p>
          <a:p>
            <a:pPr algn="ctr"/>
            <a:r>
              <a:rPr lang="en-GB" sz="1100" dirty="0" smtClean="0"/>
              <a:t>Copyright </a:t>
            </a:r>
            <a:r>
              <a:rPr lang="en-GB" sz="1100" dirty="0"/>
              <a:t>2010-15 Felix Krueger, </a:t>
            </a:r>
            <a:r>
              <a:rPr lang="en-GB" sz="1100" dirty="0" err="1"/>
              <a:t>Babraham</a:t>
            </a:r>
            <a:r>
              <a:rPr lang="en-GB" sz="1100" dirty="0"/>
              <a:t> Bioinformatics              </a:t>
            </a:r>
            <a:endParaRPr lang="en-GB" sz="1100" dirty="0" smtClean="0"/>
          </a:p>
          <a:p>
            <a:pPr algn="ctr"/>
            <a:r>
              <a:rPr lang="en-GB" sz="1100" dirty="0" err="1" smtClean="0"/>
              <a:t>www.bioinformatics.babraham.ac.uk</a:t>
            </a:r>
            <a:r>
              <a:rPr lang="en-GB" sz="1100" dirty="0" smtClean="0"/>
              <a:t>/projects</a:t>
            </a:r>
            <a:r>
              <a:rPr lang="en-GB" sz="1100" dirty="0"/>
              <a:t>/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65922" y="4903955"/>
            <a:ext cx="5415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Source code available</a:t>
            </a:r>
          </a:p>
          <a:p>
            <a:r>
              <a:rPr lang="en-GB" dirty="0"/>
              <a:t>Binaries can simplify </a:t>
            </a:r>
            <a:r>
              <a:rPr lang="en-GB" dirty="0" smtClean="0"/>
              <a:t>installation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656606" y="487059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✓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4694" y="4956833"/>
            <a:ext cx="1062121" cy="53949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7266778" y="4879150"/>
            <a:ext cx="4238722" cy="68795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9299794" y="1449112"/>
            <a:ext cx="2091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smtClean="0"/>
              <a:t>Docker/Galaxy/</a:t>
            </a:r>
            <a:r>
              <a:rPr lang="en-GB" sz="1400" dirty="0" err="1" smtClean="0"/>
              <a:t>BaseSpace</a:t>
            </a:r>
            <a:endParaRPr lang="en-GB" sz="1400" dirty="0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12192000" cy="5324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0" y="69450"/>
            <a:ext cx="363330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Software: What’s good, bad and ugly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81397" y="424431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✓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96895" y="4244319"/>
            <a:ext cx="1995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Default parameters</a:t>
            </a:r>
            <a:endParaRPr lang="en-GB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7266777" y="4014576"/>
            <a:ext cx="4238722" cy="8258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7293466" y="4116606"/>
            <a:ext cx="4185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A sensible set of default parameters that are likely to produce a good first pass at the results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372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Straight Arrow Connector 88"/>
          <p:cNvCxnSpPr>
            <a:stCxn id="29" idx="2"/>
            <a:endCxn id="75" idx="0"/>
          </p:cNvCxnSpPr>
          <p:nvPr/>
        </p:nvCxnSpPr>
        <p:spPr>
          <a:xfrm flipH="1">
            <a:off x="6471125" y="4041257"/>
            <a:ext cx="1143507" cy="45788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9" idx="2"/>
            <a:endCxn id="74" idx="0"/>
          </p:cNvCxnSpPr>
          <p:nvPr/>
        </p:nvCxnSpPr>
        <p:spPr>
          <a:xfrm>
            <a:off x="7614632" y="4041257"/>
            <a:ext cx="1149542" cy="45788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29" idx="0"/>
            <a:endCxn id="76" idx="4"/>
          </p:cNvCxnSpPr>
          <p:nvPr/>
        </p:nvCxnSpPr>
        <p:spPr>
          <a:xfrm flipV="1">
            <a:off x="7614632" y="3422956"/>
            <a:ext cx="721005" cy="29678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29" idx="0"/>
            <a:endCxn id="71" idx="4"/>
          </p:cNvCxnSpPr>
          <p:nvPr/>
        </p:nvCxnSpPr>
        <p:spPr>
          <a:xfrm flipH="1" flipV="1">
            <a:off x="6875512" y="3426602"/>
            <a:ext cx="739120" cy="2931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1820" y="1538519"/>
            <a:ext cx="6165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Example: Traceability of results though the steps in the analysis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1819" y="2559309"/>
            <a:ext cx="468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Intermediate results are excellent check points</a:t>
            </a:r>
            <a:endParaRPr lang="en-GB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12192000" cy="5324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0" y="69450"/>
            <a:ext cx="363330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Software: What’s good, bad and ugly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135725" y="772926"/>
            <a:ext cx="2742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6</a:t>
            </a:r>
            <a:r>
              <a:rPr lang="en-GB" b="1" dirty="0" smtClean="0"/>
              <a:t>. </a:t>
            </a:r>
            <a:r>
              <a:rPr lang="en-GB" b="1" dirty="0" smtClean="0"/>
              <a:t>Installation and Running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1275734" y="3620285"/>
            <a:ext cx="1349477" cy="519143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Alignment</a:t>
            </a:r>
            <a:endParaRPr lang="en-GB"/>
          </a:p>
        </p:txBody>
      </p:sp>
      <p:cxnSp>
        <p:nvCxnSpPr>
          <p:cNvPr id="6" name="Straight Arrow Connector 5"/>
          <p:cNvCxnSpPr>
            <a:stCxn id="4" idx="3"/>
            <a:endCxn id="7" idx="2"/>
          </p:cNvCxnSpPr>
          <p:nvPr/>
        </p:nvCxnSpPr>
        <p:spPr>
          <a:xfrm flipV="1">
            <a:off x="2625211" y="3879856"/>
            <a:ext cx="37722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002433" y="3725513"/>
            <a:ext cx="668876" cy="308685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smtClean="0"/>
              <a:t>BAM</a:t>
            </a:r>
            <a:endParaRPr lang="en-GB" sz="1000"/>
          </a:p>
        </p:txBody>
      </p:sp>
      <p:sp>
        <p:nvSpPr>
          <p:cNvPr id="24" name="Oval 23"/>
          <p:cNvSpPr/>
          <p:nvPr/>
        </p:nvSpPr>
        <p:spPr>
          <a:xfrm>
            <a:off x="5787419" y="3726159"/>
            <a:ext cx="760864" cy="308685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smtClean="0"/>
              <a:t>counts</a:t>
            </a:r>
            <a:endParaRPr lang="en-GB" sz="1000"/>
          </a:p>
        </p:txBody>
      </p:sp>
      <p:sp>
        <p:nvSpPr>
          <p:cNvPr id="25" name="Rectangle 24"/>
          <p:cNvSpPr/>
          <p:nvPr/>
        </p:nvSpPr>
        <p:spPr>
          <a:xfrm>
            <a:off x="4031999" y="3719745"/>
            <a:ext cx="1433053" cy="321512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HTSeq</a:t>
            </a:r>
            <a:r>
              <a:rPr lang="en-GB" dirty="0" smtClean="0"/>
              <a:t>-count</a:t>
            </a:r>
            <a:endParaRPr lang="en-GB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465052" y="3880501"/>
            <a:ext cx="322367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898105" y="3719745"/>
            <a:ext cx="1433053" cy="321512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DESeq2</a:t>
            </a:r>
            <a:endParaRPr lang="en-GB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6548283" y="3880501"/>
            <a:ext cx="34982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918890" y="4239218"/>
            <a:ext cx="1397519" cy="388326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smtClean="0"/>
              <a:t>Normalised read counts</a:t>
            </a:r>
            <a:endParaRPr lang="en-GB" sz="1000" dirty="0"/>
          </a:p>
        </p:txBody>
      </p:sp>
      <p:cxnSp>
        <p:nvCxnSpPr>
          <p:cNvPr id="34" name="Straight Arrow Connector 33"/>
          <p:cNvCxnSpPr>
            <a:stCxn id="29" idx="2"/>
            <a:endCxn id="33" idx="0"/>
          </p:cNvCxnSpPr>
          <p:nvPr/>
        </p:nvCxnSpPr>
        <p:spPr>
          <a:xfrm>
            <a:off x="7614632" y="4041257"/>
            <a:ext cx="3018" cy="19796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9270369" y="3591590"/>
            <a:ext cx="1333719" cy="577823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smtClean="0"/>
              <a:t>Differentially Expressed Genes</a:t>
            </a:r>
            <a:endParaRPr lang="en-GB" sz="1000" dirty="0"/>
          </a:p>
        </p:txBody>
      </p:sp>
      <p:cxnSp>
        <p:nvCxnSpPr>
          <p:cNvPr id="45" name="Straight Arrow Connector 44"/>
          <p:cNvCxnSpPr>
            <a:stCxn id="7" idx="6"/>
            <a:endCxn id="25" idx="1"/>
          </p:cNvCxnSpPr>
          <p:nvPr/>
        </p:nvCxnSpPr>
        <p:spPr>
          <a:xfrm>
            <a:off x="3671309" y="3879856"/>
            <a:ext cx="360690" cy="6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331158" y="3880501"/>
            <a:ext cx="939211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938115" y="367421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✓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45695" y="366871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✓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267594" y="368021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✓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544619" y="4992472"/>
            <a:ext cx="461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RNA-Seq Differential </a:t>
            </a:r>
            <a:r>
              <a:rPr lang="en-GB" smtClean="0"/>
              <a:t>Gene Expression Analysis</a:t>
            </a:r>
            <a:endParaRPr lang="en-GB" dirty="0"/>
          </a:p>
        </p:txBody>
      </p:sp>
      <p:sp>
        <p:nvSpPr>
          <p:cNvPr id="71" name="Oval 70"/>
          <p:cNvSpPr/>
          <p:nvPr/>
        </p:nvSpPr>
        <p:spPr>
          <a:xfrm>
            <a:off x="6176752" y="3038276"/>
            <a:ext cx="1397520" cy="388326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err="1" smtClean="0"/>
              <a:t>Sample:Sample</a:t>
            </a:r>
            <a:r>
              <a:rPr lang="en-GB" sz="1000" dirty="0" smtClean="0"/>
              <a:t> Correlation</a:t>
            </a:r>
            <a:endParaRPr lang="en-GB" sz="1000" dirty="0"/>
          </a:p>
        </p:txBody>
      </p:sp>
      <p:sp>
        <p:nvSpPr>
          <p:cNvPr id="74" name="Oval 73"/>
          <p:cNvSpPr/>
          <p:nvPr/>
        </p:nvSpPr>
        <p:spPr>
          <a:xfrm>
            <a:off x="8065414" y="4499146"/>
            <a:ext cx="1397520" cy="388326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smtClean="0"/>
              <a:t>MA-Plots</a:t>
            </a:r>
            <a:endParaRPr lang="en-GB" sz="1000" dirty="0"/>
          </a:p>
        </p:txBody>
      </p:sp>
      <p:sp>
        <p:nvSpPr>
          <p:cNvPr id="75" name="Oval 74"/>
          <p:cNvSpPr/>
          <p:nvPr/>
        </p:nvSpPr>
        <p:spPr>
          <a:xfrm>
            <a:off x="5772365" y="4499146"/>
            <a:ext cx="1397520" cy="388326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Sample PCA</a:t>
            </a:r>
            <a:endParaRPr lang="en-GB" sz="1000" dirty="0"/>
          </a:p>
        </p:txBody>
      </p:sp>
      <p:sp>
        <p:nvSpPr>
          <p:cNvPr id="76" name="Oval 75"/>
          <p:cNvSpPr/>
          <p:nvPr/>
        </p:nvSpPr>
        <p:spPr>
          <a:xfrm>
            <a:off x="7636877" y="3034630"/>
            <a:ext cx="1397520" cy="388326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Per Gene </a:t>
            </a:r>
            <a:r>
              <a:rPr lang="en-GB" sz="1000" dirty="0" err="1" smtClean="0"/>
              <a:t>std.dev</a:t>
            </a:r>
            <a:endParaRPr lang="en-GB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5841480" y="45086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✓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03091" y="423511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✓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168826" y="30320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✓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756263" y="30558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✓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154008" y="449267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✓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6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7390" y="1058510"/>
            <a:ext cx="2256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7</a:t>
            </a:r>
            <a:r>
              <a:rPr lang="en-GB" b="1" dirty="0" smtClean="0"/>
              <a:t>. Errors and Log Files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852071" y="2362625"/>
            <a:ext cx="1068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Warnings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7052927" y="2255458"/>
            <a:ext cx="4238722" cy="1005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093497" y="2288582"/>
            <a:ext cx="413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Don’t ignore warnings, they may be telling you something crucial about your data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52071" y="3506266"/>
            <a:ext cx="741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Errors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7052927" y="3399099"/>
            <a:ext cx="4238722" cy="1005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7093497" y="3432223"/>
            <a:ext cx="413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Problem severe enough for the program to stop and produce an error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5324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0" y="69450"/>
            <a:ext cx="363330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Software: What’s good, bad and ugly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22735" y="1605305"/>
            <a:ext cx="388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Keep and read log files for software run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7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7390" y="1058510"/>
            <a:ext cx="2823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8</a:t>
            </a:r>
            <a:r>
              <a:rPr lang="en-GB" b="1" dirty="0" smtClean="0"/>
              <a:t>. </a:t>
            </a:r>
            <a:r>
              <a:rPr lang="en-GB" b="1" dirty="0" smtClean="0"/>
              <a:t>Use standard file formats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852071" y="2362625"/>
            <a:ext cx="2051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Standard Input Files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22735" y="234652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✓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52927" y="2255458"/>
            <a:ext cx="4238722" cy="1005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093497" y="2288582"/>
            <a:ext cx="38573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FASTA, </a:t>
            </a:r>
            <a:r>
              <a:rPr lang="en-GB" sz="1100" dirty="0" smtClean="0"/>
              <a:t>FASTQ</a:t>
            </a:r>
          </a:p>
          <a:p>
            <a:endParaRPr lang="en-GB" sz="1100" dirty="0"/>
          </a:p>
          <a:p>
            <a:r>
              <a:rPr lang="en-GB" sz="1100" dirty="0" smtClean="0"/>
              <a:t>Converting between formats could introduce errors</a:t>
            </a:r>
            <a:endParaRPr lang="en-GB" sz="1100" dirty="0"/>
          </a:p>
        </p:txBody>
      </p:sp>
      <p:sp>
        <p:nvSpPr>
          <p:cNvPr id="26" name="Rectangle 25"/>
          <p:cNvSpPr/>
          <p:nvPr/>
        </p:nvSpPr>
        <p:spPr>
          <a:xfrm>
            <a:off x="852071" y="3506266"/>
            <a:ext cx="2222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Standard Output Files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422735" y="349016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✓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52927" y="3399099"/>
            <a:ext cx="4238722" cy="10055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7093497" y="3432223"/>
            <a:ext cx="38573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BAM</a:t>
            </a:r>
          </a:p>
          <a:p>
            <a:endParaRPr lang="en-GB" sz="1100" dirty="0"/>
          </a:p>
          <a:p>
            <a:r>
              <a:rPr lang="en-GB" sz="1100" dirty="0" smtClean="0"/>
              <a:t>Compatible with downstream tools</a:t>
            </a:r>
            <a:endParaRPr lang="en-GB" sz="1100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5324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0" y="69450"/>
            <a:ext cx="363330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Software: What’s good, bad and ugly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22735" y="1605305"/>
            <a:ext cx="8615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Bioinformaticians spend an embarrassing amount of time converting between file formats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22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7390" y="1058510"/>
            <a:ext cx="350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9</a:t>
            </a:r>
            <a:r>
              <a:rPr lang="en-GB" b="1" dirty="0" smtClean="0"/>
              <a:t>. </a:t>
            </a:r>
            <a:r>
              <a:rPr lang="en-GB" b="1" dirty="0" smtClean="0"/>
              <a:t>Evaluating Commercial Software</a:t>
            </a:r>
            <a:endParaRPr lang="en-GB" b="1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5324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0" y="69450"/>
            <a:ext cx="363330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Software: What’s good, bad and ugly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609600" y="1492252"/>
            <a:ext cx="6450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Should you use commercial software to do RNA-Seq DGE analysis?</a:t>
            </a:r>
          </a:p>
          <a:p>
            <a:endParaRPr lang="en-GB" dirty="0" smtClean="0"/>
          </a:p>
          <a:p>
            <a:r>
              <a:rPr lang="en-GB" dirty="0" smtClean="0"/>
              <a:t>Lots of good commercial software available e.g. </a:t>
            </a:r>
            <a:r>
              <a:rPr lang="en-GB" dirty="0" err="1" smtClean="0"/>
              <a:t>Partek</a:t>
            </a:r>
            <a:endParaRPr lang="en-GB" dirty="0" smtClean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867567"/>
              </p:ext>
            </p:extLst>
          </p:nvPr>
        </p:nvGraphicFramePr>
        <p:xfrm>
          <a:off x="856635" y="2591939"/>
          <a:ext cx="10478730" cy="2595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239365"/>
                <a:gridCol w="52393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Pros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Graphical Interface – no command line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Run analysis without understanding the steps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Single application for all steps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Harder to trace back step by step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Dedicated Customer Support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Limited</a:t>
                      </a:r>
                      <a:r>
                        <a:rPr lang="en-GB" baseline="0" dirty="0" smtClean="0"/>
                        <a:t> user group activity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Less transparency (methods / bugs fixed)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Expensive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License required to reproduce analysis (e.g. reviewers)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4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50739" y="1012030"/>
            <a:ext cx="449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10</a:t>
            </a:r>
            <a:r>
              <a:rPr lang="en-GB" b="1" dirty="0" smtClean="0"/>
              <a:t>. Bugs in scripts / pipelines to run software</a:t>
            </a:r>
            <a:endParaRPr lang="en-GB" b="1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5324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0" y="69450"/>
            <a:ext cx="363330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Software: What’s good, bad and ugly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67142" y="2655761"/>
            <a:ext cx="3280835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ea typeface="Monaco" charset="0"/>
                <a:cs typeface="Monaco" charset="0"/>
              </a:rPr>
              <a:t>1. Bash Script for running </a:t>
            </a:r>
            <a:r>
              <a:rPr lang="en-GB" b="1" dirty="0" err="1" smtClean="0">
                <a:ea typeface="Monaco" charset="0"/>
                <a:cs typeface="Monaco" charset="0"/>
              </a:rPr>
              <a:t>fastQC</a:t>
            </a:r>
            <a:endParaRPr lang="en-GB" b="1" dirty="0" smtClean="0">
              <a:ea typeface="Monaco" charset="0"/>
              <a:cs typeface="Monaco" charset="0"/>
            </a:endParaRPr>
          </a:p>
          <a:p>
            <a:endParaRPr lang="en-GB" dirty="0" smtClean="0">
              <a:ea typeface="Monaco" charset="0"/>
              <a:cs typeface="Monaco" charset="0"/>
            </a:endParaRPr>
          </a:p>
          <a:p>
            <a:r>
              <a:rPr lang="en-GB" dirty="0" smtClean="0">
                <a:latin typeface="Monaco" charset="0"/>
                <a:ea typeface="Monaco" charset="0"/>
                <a:cs typeface="Monaco" charset="0"/>
              </a:rPr>
              <a:t>for file in *_</a:t>
            </a:r>
            <a:r>
              <a:rPr lang="en-GB" dirty="0" smtClean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</a:rPr>
              <a:t>1</a:t>
            </a:r>
            <a:r>
              <a:rPr lang="en-GB" dirty="0" smtClean="0">
                <a:latin typeface="Monaco" charset="0"/>
                <a:ea typeface="Monaco" charset="0"/>
                <a:cs typeface="Monaco" charset="0"/>
              </a:rPr>
              <a:t>.fq.gz;</a:t>
            </a:r>
          </a:p>
          <a:p>
            <a:r>
              <a:rPr lang="en-GB" dirty="0">
                <a:latin typeface="Monaco" charset="0"/>
                <a:ea typeface="Monaco" charset="0"/>
                <a:cs typeface="Monaco" charset="0"/>
              </a:rPr>
              <a:t>d</a:t>
            </a:r>
            <a:r>
              <a:rPr lang="en-GB" dirty="0" smtClean="0">
                <a:latin typeface="Monaco" charset="0"/>
                <a:ea typeface="Monaco" charset="0"/>
                <a:cs typeface="Monaco" charset="0"/>
              </a:rPr>
              <a:t>o</a:t>
            </a:r>
          </a:p>
          <a:p>
            <a:r>
              <a:rPr lang="en-GB" dirty="0" smtClean="0">
                <a:latin typeface="Monaco" charset="0"/>
                <a:ea typeface="Monaco" charset="0"/>
                <a:cs typeface="Monaco" charset="0"/>
              </a:rPr>
              <a:t>  </a:t>
            </a:r>
            <a:r>
              <a:rPr lang="en-GB" dirty="0" err="1" smtClean="0">
                <a:latin typeface="Monaco" charset="0"/>
                <a:ea typeface="Monaco" charset="0"/>
                <a:cs typeface="Monaco" charset="0"/>
              </a:rPr>
              <a:t>fastqc</a:t>
            </a:r>
            <a:r>
              <a:rPr lang="en-GB" dirty="0" smtClean="0">
                <a:latin typeface="Monaco" charset="0"/>
                <a:ea typeface="Monaco" charset="0"/>
                <a:cs typeface="Monaco" charset="0"/>
              </a:rPr>
              <a:t> $file</a:t>
            </a:r>
            <a:endParaRPr lang="en-GB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GB" dirty="0" smtClean="0">
                <a:latin typeface="Monaco" charset="0"/>
                <a:ea typeface="Monaco" charset="0"/>
                <a:cs typeface="Monaco" charset="0"/>
              </a:rPr>
              <a:t>done</a:t>
            </a:r>
          </a:p>
          <a:p>
            <a:endParaRPr lang="en-GB" dirty="0" smtClean="0">
              <a:latin typeface="Monaco" charset="0"/>
              <a:ea typeface="Monaco" charset="0"/>
              <a:cs typeface="Monaco" charset="0"/>
            </a:endParaRPr>
          </a:p>
          <a:p>
            <a:r>
              <a:rPr lang="en-GB" dirty="0" err="1" smtClean="0">
                <a:latin typeface="Monaco" charset="0"/>
                <a:ea typeface="Monaco" charset="0"/>
                <a:cs typeface="Monaco" charset="0"/>
              </a:rPr>
              <a:t>multiqc</a:t>
            </a:r>
            <a:r>
              <a:rPr lang="en-GB" dirty="0" smtClean="0">
                <a:latin typeface="Monaco" charset="0"/>
                <a:ea typeface="Monaco" charset="0"/>
                <a:cs typeface="Monaco" charset="0"/>
              </a:rPr>
              <a:t> .</a:t>
            </a:r>
            <a:endParaRPr lang="en-GB" dirty="0">
              <a:latin typeface="Monaco" charset="0"/>
              <a:ea typeface="Monaco" charset="0"/>
              <a:cs typeface="Monac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142" y="1528495"/>
            <a:ext cx="7273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Often written specifically for each analysis or project and are prone to bugs </a:t>
            </a:r>
          </a:p>
          <a:p>
            <a:endParaRPr lang="en-GB" dirty="0"/>
          </a:p>
          <a:p>
            <a:r>
              <a:rPr lang="en-GB" dirty="0" smtClean="0"/>
              <a:t>Examples of accidentally missing out samples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198806" y="2528809"/>
            <a:ext cx="6830961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</a:tabLst>
            </a:pPr>
            <a:r>
              <a:rPr lang="en-GB" b="1" dirty="0" smtClean="0">
                <a:ea typeface="Monaco" charset="0"/>
                <a:cs typeface="Monaco" charset="0"/>
              </a:rPr>
              <a:t>2. RNA-Seq DESeq2 Sample Tabl</a:t>
            </a:r>
            <a:r>
              <a:rPr lang="en-GB" b="1" dirty="0" smtClean="0">
                <a:latin typeface="Monaco" charset="0"/>
                <a:ea typeface="Monaco" charset="0"/>
                <a:cs typeface="Monaco" charset="0"/>
              </a:rPr>
              <a:t>e</a:t>
            </a:r>
            <a:endParaRPr lang="en-GB" b="1" dirty="0">
              <a:latin typeface="Monaco" charset="0"/>
              <a:ea typeface="Monaco" charset="0"/>
              <a:cs typeface="Monaco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</a:tabLst>
            </a:pPr>
            <a:r>
              <a:rPr lang="en-GB" dirty="0">
                <a:latin typeface="Monaco" charset="0"/>
                <a:ea typeface="Monaco" charset="0"/>
                <a:cs typeface="Monaco" charset="0"/>
              </a:rPr>
              <a:t>g</a:t>
            </a:r>
            <a:r>
              <a:rPr lang="en-GB" dirty="0" smtClean="0">
                <a:latin typeface="Monaco" charset="0"/>
                <a:ea typeface="Monaco" charset="0"/>
                <a:cs typeface="Monaco" charset="0"/>
              </a:rPr>
              <a:t>enotype &lt;- </a:t>
            </a:r>
            <a:r>
              <a:rPr lang="en-GB" dirty="0" err="1">
                <a:latin typeface="Monaco" charset="0"/>
                <a:ea typeface="Monaco" charset="0"/>
                <a:cs typeface="Monaco" charset="0"/>
              </a:rPr>
              <a:t>data.frame</a:t>
            </a:r>
            <a:r>
              <a:rPr lang="en-GB" dirty="0" smtClean="0">
                <a:latin typeface="Monaco" charset="0"/>
                <a:ea typeface="Monaco" charset="0"/>
                <a:cs typeface="Monaco" charset="0"/>
              </a:rPr>
              <a:t>(</a:t>
            </a:r>
            <a:endParaRPr lang="en-GB" dirty="0">
              <a:latin typeface="Monaco" charset="0"/>
              <a:ea typeface="Monaco" charset="0"/>
              <a:cs typeface="Monaco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</a:tabLst>
            </a:pPr>
            <a:r>
              <a:rPr lang="en-GB" dirty="0">
                <a:latin typeface="Monaco" charset="0"/>
                <a:ea typeface="Monaco" charset="0"/>
                <a:cs typeface="Monaco" charset="0"/>
              </a:rPr>
              <a:t>		</a:t>
            </a:r>
            <a:r>
              <a:rPr lang="en-GB" dirty="0" smtClean="0">
                <a:latin typeface="Monaco" charset="0"/>
                <a:ea typeface="Monaco" charset="0"/>
                <a:cs typeface="Monaco" charset="0"/>
              </a:rPr>
              <a:t>   ‘WT’, ’</a:t>
            </a:r>
            <a:r>
              <a:rPr lang="en-GB" b="1" dirty="0" err="1" smtClean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</a:rPr>
              <a:t>wt</a:t>
            </a:r>
            <a:r>
              <a:rPr lang="en-GB" dirty="0" smtClean="0">
                <a:latin typeface="Monaco" charset="0"/>
                <a:ea typeface="Monaco" charset="0"/>
                <a:cs typeface="Monaco" charset="0"/>
              </a:rPr>
              <a:t>’, ’</a:t>
            </a:r>
            <a:r>
              <a:rPr lang="en-GB" dirty="0" err="1" smtClean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</a:rPr>
              <a:t>Wt</a:t>
            </a:r>
            <a:r>
              <a:rPr lang="en-GB" dirty="0" smtClean="0">
                <a:latin typeface="Monaco" charset="0"/>
                <a:ea typeface="Monaco" charset="0"/>
                <a:cs typeface="Monaco" charset="0"/>
              </a:rPr>
              <a:t>’, ‘KO1’,’</a:t>
            </a:r>
            <a:r>
              <a:rPr lang="en-GB" b="1" dirty="0" smtClean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</a:rPr>
              <a:t>k</a:t>
            </a:r>
            <a:r>
              <a:rPr lang="en-GB" dirty="0" smtClean="0">
                <a:latin typeface="Monaco" charset="0"/>
                <a:ea typeface="Monaco" charset="0"/>
                <a:cs typeface="Monaco" charset="0"/>
              </a:rPr>
              <a:t>O1’,’KO1’,</a:t>
            </a:r>
            <a:endParaRPr lang="en-GB" dirty="0">
              <a:latin typeface="Monaco" charset="0"/>
              <a:ea typeface="Monaco" charset="0"/>
              <a:cs typeface="Monaco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</a:tabLst>
            </a:pPr>
            <a:r>
              <a:rPr lang="en-GB" dirty="0">
                <a:latin typeface="Monaco" charset="0"/>
                <a:ea typeface="Monaco" charset="0"/>
                <a:cs typeface="Monaco" charset="0"/>
              </a:rPr>
              <a:t>		</a:t>
            </a:r>
            <a:r>
              <a:rPr lang="en-GB" dirty="0" smtClean="0">
                <a:latin typeface="Monaco" charset="0"/>
                <a:ea typeface="Monaco" charset="0"/>
                <a:cs typeface="Monaco" charset="0"/>
              </a:rPr>
              <a:t>   ‘KO2’,’K</a:t>
            </a:r>
            <a:r>
              <a:rPr lang="en-GB" b="1" dirty="0" smtClean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</a:rPr>
              <a:t>o</a:t>
            </a:r>
            <a:r>
              <a:rPr lang="en-GB" dirty="0" smtClean="0">
                <a:latin typeface="Monaco" charset="0"/>
                <a:ea typeface="Monaco" charset="0"/>
                <a:cs typeface="Monaco" charset="0"/>
              </a:rPr>
              <a:t>2’,’KO2’,‘KO3’,’KO3’,’KO3’)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</a:tabLst>
            </a:pPr>
            <a:r>
              <a:rPr lang="en-GB" dirty="0" smtClean="0">
                <a:latin typeface="Monaco" charset="0"/>
                <a:ea typeface="Monaco" charset="0"/>
                <a:cs typeface="Monaco" charset="0"/>
              </a:rPr>
              <a:t>...</a:t>
            </a:r>
          </a:p>
          <a:p>
            <a:pPr>
              <a:lnSpc>
                <a:spcPct val="15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</a:tabLst>
            </a:pPr>
            <a:r>
              <a:rPr lang="en-US" dirty="0">
                <a:latin typeface="Monaco" charset="0"/>
                <a:ea typeface="Monaco" charset="0"/>
                <a:cs typeface="Monaco" charset="0"/>
              </a:rPr>
              <a:t>results(</a:t>
            </a:r>
            <a:r>
              <a:rPr lang="en-US" dirty="0" err="1">
                <a:latin typeface="Monaco" charset="0"/>
                <a:ea typeface="Monaco" charset="0"/>
                <a:cs typeface="Monaco" charset="0"/>
              </a:rPr>
              <a:t>dds</a:t>
            </a:r>
            <a:r>
              <a:rPr lang="en-US" dirty="0">
                <a:latin typeface="Monaco" charset="0"/>
                <a:ea typeface="Monaco" charset="0"/>
                <a:cs typeface="Monaco" charset="0"/>
              </a:rPr>
              <a:t>, contrast=c(”genotype</a:t>
            </a:r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",”WT",”</a:t>
            </a:r>
            <a:r>
              <a:rPr lang="en-US" dirty="0">
                <a:latin typeface="Monaco" charset="0"/>
                <a:ea typeface="Monaco" charset="0"/>
                <a:cs typeface="Monaco" charset="0"/>
              </a:rPr>
              <a:t>K02</a:t>
            </a:r>
            <a:r>
              <a:rPr lang="en-US" dirty="0" smtClean="0">
                <a:latin typeface="Monaco" charset="0"/>
                <a:ea typeface="Monaco" charset="0"/>
                <a:cs typeface="Monaco" charset="0"/>
              </a:rPr>
              <a:t>"))</a:t>
            </a:r>
            <a:endParaRPr lang="en-US" dirty="0">
              <a:latin typeface="Monaco" charset="0"/>
              <a:ea typeface="Monaco" charset="0"/>
              <a:cs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5324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0" y="69450"/>
            <a:ext cx="363330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Software: What’s good, bad and ugly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242849" y="1669228"/>
            <a:ext cx="858767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/>
              <a:t>The </a:t>
            </a:r>
            <a:r>
              <a:rPr lang="en-GB" b="1" dirty="0" smtClean="0"/>
              <a:t>bad and ugly</a:t>
            </a:r>
          </a:p>
          <a:p>
            <a:endParaRPr lang="en-GB" b="1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Home made “glue” scripts for running software can be bug prone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“dark </a:t>
            </a:r>
            <a:r>
              <a:rPr lang="en-GB" dirty="0"/>
              <a:t>script </a:t>
            </a:r>
            <a:r>
              <a:rPr lang="en-GB" dirty="0" smtClean="0"/>
              <a:t>matter” isn’t reviewed or assesses and rarely released in methods sections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In a 3000 sample study, errors are propagated 3000 times!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The good</a:t>
            </a:r>
          </a:p>
          <a:p>
            <a:endParaRPr lang="en-GB" b="1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Purpose build pipeline tools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Premade pipelines for e.g. RNA-Seq differential gene expression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Job queuing - Load balancing across hardware (laptop to cluster farm)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Log files track a samples progress through pipeline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50739" y="1012030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11. </a:t>
            </a:r>
            <a:r>
              <a:rPr lang="en-GB" b="1" dirty="0"/>
              <a:t>Utilising dedicated Pipeline </a:t>
            </a:r>
            <a:r>
              <a:rPr lang="en-GB" b="1" dirty="0" smtClean="0"/>
              <a:t>tools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049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363741" y="1595835"/>
            <a:ext cx="9306717" cy="383894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5324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0" y="69450"/>
            <a:ext cx="363330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Software: What’s good, bad and ugly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435528" y="3687283"/>
            <a:ext cx="1937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http://</a:t>
            </a:r>
            <a:r>
              <a:rPr lang="en-GB" sz="1600" dirty="0" err="1"/>
              <a:t>clusterflow.io</a:t>
            </a:r>
            <a:r>
              <a:rPr lang="en-GB" sz="1600" dirty="0"/>
              <a:t>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741" y="2875495"/>
            <a:ext cx="2935134" cy="9964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35528" y="2363146"/>
            <a:ext cx="20257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https://</a:t>
            </a:r>
            <a:r>
              <a:rPr lang="en-GB" sz="1600" dirty="0" err="1"/>
              <a:t>usegalaxy.org</a:t>
            </a:r>
            <a:r>
              <a:rPr lang="en-GB" sz="1600" dirty="0"/>
              <a:t>/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463" y="1777344"/>
            <a:ext cx="2375310" cy="6265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14754" b="20502"/>
          <a:stretch/>
        </p:blipFill>
        <p:spPr>
          <a:xfrm>
            <a:off x="1435528" y="4130414"/>
            <a:ext cx="1651530" cy="10692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82087" y="5070842"/>
            <a:ext cx="4230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https://</a:t>
            </a:r>
            <a:r>
              <a:rPr lang="en-GB" sz="1600" dirty="0" err="1"/>
              <a:t>github.com</a:t>
            </a:r>
            <a:r>
              <a:rPr lang="en-GB" sz="1600" dirty="0"/>
              <a:t>/common-workflow-language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3011242" y="4210871"/>
            <a:ext cx="10961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Common</a:t>
            </a:r>
          </a:p>
          <a:p>
            <a:r>
              <a:rPr lang="en-GB" dirty="0" smtClean="0"/>
              <a:t>Workflow</a:t>
            </a:r>
          </a:p>
          <a:p>
            <a:r>
              <a:rPr lang="en-GB" dirty="0" smtClean="0"/>
              <a:t>Language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50739" y="1012030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11. </a:t>
            </a:r>
            <a:r>
              <a:rPr lang="en-GB" b="1" dirty="0"/>
              <a:t>Utilising dedicated Pipeline </a:t>
            </a:r>
            <a:r>
              <a:rPr lang="en-GB" b="1" dirty="0" smtClean="0"/>
              <a:t>tools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91835" y="1587081"/>
            <a:ext cx="31982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Interaction via a web browser</a:t>
            </a:r>
          </a:p>
          <a:p>
            <a:r>
              <a:rPr lang="en-GB" dirty="0" smtClean="0"/>
              <a:t>Public and private server installs</a:t>
            </a:r>
          </a:p>
          <a:p>
            <a:r>
              <a:rPr lang="en-GB" dirty="0"/>
              <a:t>Many </a:t>
            </a:r>
            <a:r>
              <a:rPr lang="en-GB" dirty="0" smtClean="0"/>
              <a:t>pre-built </a:t>
            </a:r>
            <a:r>
              <a:rPr lang="en-GB" dirty="0"/>
              <a:t>pipelines</a:t>
            </a:r>
          </a:p>
          <a:p>
            <a:r>
              <a:rPr lang="en-GB" dirty="0" smtClean="0"/>
              <a:t>Large user community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1363741" y="2801756"/>
            <a:ext cx="9306717" cy="130677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091835" y="3040952"/>
            <a:ext cx="2521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Command line interface</a:t>
            </a:r>
          </a:p>
          <a:p>
            <a:r>
              <a:rPr lang="en-GB" dirty="0" smtClean="0"/>
              <a:t>Many pre-built pipelines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091834" y="4341877"/>
            <a:ext cx="4185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 language for building your own pipelines</a:t>
            </a:r>
          </a:p>
          <a:p>
            <a:r>
              <a:rPr lang="en-GB" dirty="0" smtClean="0"/>
              <a:t>Utilised by other pipeline tools e.g. </a:t>
            </a:r>
            <a:r>
              <a:rPr lang="en-GB" dirty="0" err="1" smtClean="0"/>
              <a:t>NextIO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2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5324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0" y="69450"/>
            <a:ext cx="363330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Software: What’s good, bad and ugly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30307" y="916158"/>
            <a:ext cx="2487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/>
              <a:t>Bioinformatics Software</a:t>
            </a:r>
            <a:endParaRPr lang="en-GB" b="1" dirty="0"/>
          </a:p>
        </p:txBody>
      </p:sp>
      <p:sp>
        <p:nvSpPr>
          <p:cNvPr id="16" name="Cube 15"/>
          <p:cNvSpPr/>
          <p:nvPr/>
        </p:nvSpPr>
        <p:spPr>
          <a:xfrm>
            <a:off x="1008351" y="1747050"/>
            <a:ext cx="1851852" cy="1851852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122797" y="2672976"/>
            <a:ext cx="1198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chemeClr val="bg1"/>
                </a:solidFill>
              </a:rPr>
              <a:t>Software X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23168" y="1251219"/>
            <a:ext cx="855144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All</a:t>
            </a:r>
            <a:r>
              <a:rPr lang="en-GB" dirty="0" smtClean="0"/>
              <a:t> </a:t>
            </a:r>
            <a:r>
              <a:rPr lang="en-GB" dirty="0" smtClean="0"/>
              <a:t>software contains bugs: </a:t>
            </a:r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i="1" dirty="0" smtClean="0"/>
              <a:t>Industry </a:t>
            </a:r>
            <a:r>
              <a:rPr lang="en-GB" i="1" dirty="0"/>
              <a:t>Average: </a:t>
            </a:r>
            <a:r>
              <a:rPr lang="en-GB" i="1" dirty="0" smtClean="0"/>
              <a:t>“about </a:t>
            </a:r>
            <a:r>
              <a:rPr lang="en-GB" i="1" dirty="0"/>
              <a:t>15 - 50 errors per 1000 lines of delivered </a:t>
            </a:r>
            <a:r>
              <a:rPr lang="en-GB" i="1" dirty="0" smtClean="0"/>
              <a:t>code”</a:t>
            </a:r>
            <a:endParaRPr lang="en-GB" i="1" dirty="0"/>
          </a:p>
          <a:p>
            <a:r>
              <a:rPr lang="en-GB" sz="1400" dirty="0"/>
              <a:t> </a:t>
            </a:r>
            <a:r>
              <a:rPr lang="en-GB" sz="1400" dirty="0" smtClean="0"/>
              <a:t>      Steve </a:t>
            </a:r>
            <a:r>
              <a:rPr lang="en-GB" sz="1400" dirty="0"/>
              <a:t>McConnell (author of Code Complete and Software Estimation: Demystifying the Black Art) 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Range </a:t>
            </a:r>
            <a:r>
              <a:rPr lang="en-GB" dirty="0" smtClean="0"/>
              <a:t>from spelling mistake in error message to completely </a:t>
            </a:r>
            <a:r>
              <a:rPr lang="en-GB" dirty="0" smtClean="0"/>
              <a:t>incorrect results</a:t>
            </a:r>
            <a:endParaRPr lang="en-GB" dirty="0"/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Most </a:t>
            </a:r>
            <a:r>
              <a:rPr lang="en-GB" dirty="0" smtClean="0"/>
              <a:t>software will process the input to produce an </a:t>
            </a:r>
            <a:r>
              <a:rPr lang="en-GB" dirty="0" smtClean="0"/>
              <a:t>output </a:t>
            </a:r>
            <a:r>
              <a:rPr lang="en-GB" dirty="0" smtClean="0"/>
              <a:t>without errors or warnings</a:t>
            </a:r>
          </a:p>
          <a:p>
            <a:endParaRPr lang="en-GB" dirty="0" smtClean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r>
              <a:rPr lang="en-GB" b="1" dirty="0" smtClean="0"/>
              <a:t>Never</a:t>
            </a:r>
            <a:r>
              <a:rPr lang="en-GB" dirty="0" smtClean="0"/>
              <a:t> </a:t>
            </a:r>
            <a:r>
              <a:rPr lang="en-GB" dirty="0"/>
              <a:t>blindly trust software or pipelines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Always</a:t>
            </a:r>
            <a:r>
              <a:rPr lang="en-GB" b="1" dirty="0" smtClean="0"/>
              <a:t> t</a:t>
            </a:r>
            <a:r>
              <a:rPr lang="en-GB" b="1" dirty="0" smtClean="0"/>
              <a:t>est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b="1" dirty="0"/>
              <a:t>validate</a:t>
            </a:r>
            <a:r>
              <a:rPr lang="en-GB" dirty="0"/>
              <a:t> results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Avoid </a:t>
            </a:r>
            <a:r>
              <a:rPr lang="en-GB" b="1" dirty="0" smtClean="0"/>
              <a:t>black</a:t>
            </a:r>
            <a:r>
              <a:rPr lang="en-GB" dirty="0" smtClean="0"/>
              <a:t> </a:t>
            </a:r>
            <a:r>
              <a:rPr lang="en-GB" b="1" dirty="0" smtClean="0"/>
              <a:t>box</a:t>
            </a:r>
            <a:r>
              <a:rPr lang="en-GB" dirty="0" smtClean="0"/>
              <a:t> software (</a:t>
            </a:r>
            <a:r>
              <a:rPr lang="en-GB" i="1" dirty="0" smtClean="0"/>
              <a:t>definition: produces results, but no one knows how</a:t>
            </a:r>
            <a:r>
              <a:rPr lang="en-GB" dirty="0" smtClean="0"/>
              <a:t>)</a:t>
            </a:r>
            <a:endParaRPr lang="en-GB" dirty="0" smtClean="0"/>
          </a:p>
        </p:txBody>
      </p:sp>
      <p:sp>
        <p:nvSpPr>
          <p:cNvPr id="22" name="Cube 21"/>
          <p:cNvSpPr>
            <a:spLocks noChangeAspect="1"/>
          </p:cNvSpPr>
          <p:nvPr/>
        </p:nvSpPr>
        <p:spPr>
          <a:xfrm>
            <a:off x="986227" y="3790462"/>
            <a:ext cx="540000" cy="540000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ube 22"/>
          <p:cNvSpPr>
            <a:spLocks noChangeAspect="1"/>
          </p:cNvSpPr>
          <p:nvPr/>
        </p:nvSpPr>
        <p:spPr>
          <a:xfrm>
            <a:off x="1671293" y="3790376"/>
            <a:ext cx="540000" cy="540000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ube 23"/>
          <p:cNvSpPr>
            <a:spLocks noChangeAspect="1"/>
          </p:cNvSpPr>
          <p:nvPr/>
        </p:nvSpPr>
        <p:spPr>
          <a:xfrm>
            <a:off x="2298079" y="3790462"/>
            <a:ext cx="540000" cy="540000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ube 24"/>
          <p:cNvSpPr>
            <a:spLocks noChangeAspect="1"/>
          </p:cNvSpPr>
          <p:nvPr/>
        </p:nvSpPr>
        <p:spPr>
          <a:xfrm>
            <a:off x="1642153" y="4498230"/>
            <a:ext cx="540000" cy="540000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Elbow Connector 26"/>
          <p:cNvCxnSpPr>
            <a:stCxn id="22" idx="3"/>
            <a:endCxn id="25" idx="2"/>
          </p:cNvCxnSpPr>
          <p:nvPr/>
        </p:nvCxnSpPr>
        <p:spPr>
          <a:xfrm rot="16200000" flipH="1">
            <a:off x="1162806" y="4356383"/>
            <a:ext cx="505268" cy="4534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2" idx="4"/>
            <a:endCxn id="23" idx="2"/>
          </p:cNvCxnSpPr>
          <p:nvPr/>
        </p:nvCxnSpPr>
        <p:spPr>
          <a:xfrm flipV="1">
            <a:off x="1391227" y="4127876"/>
            <a:ext cx="280066" cy="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3" idx="4"/>
            <a:endCxn id="24" idx="2"/>
          </p:cNvCxnSpPr>
          <p:nvPr/>
        </p:nvCxnSpPr>
        <p:spPr>
          <a:xfrm>
            <a:off x="2076293" y="4127876"/>
            <a:ext cx="221786" cy="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25" idx="4"/>
            <a:endCxn id="24" idx="3"/>
          </p:cNvCxnSpPr>
          <p:nvPr/>
        </p:nvCxnSpPr>
        <p:spPr>
          <a:xfrm flipV="1">
            <a:off x="2047153" y="4330462"/>
            <a:ext cx="453426" cy="50526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12316" y="394321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37238" y="394321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95139" y="465106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X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48133" y="393886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7000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25" b="78574"/>
          <a:stretch/>
        </p:blipFill>
        <p:spPr>
          <a:xfrm>
            <a:off x="794702" y="2858693"/>
            <a:ext cx="4219658" cy="519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6" t="36845"/>
          <a:stretch/>
        </p:blipFill>
        <p:spPr>
          <a:xfrm>
            <a:off x="831278" y="3377841"/>
            <a:ext cx="4311792" cy="1364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02788" y="2858693"/>
            <a:ext cx="427578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Rule 1: Identify the Missing </a:t>
            </a:r>
            <a:r>
              <a:rPr lang="en-GB" sz="1400" dirty="0" smtClean="0"/>
              <a:t>Pieces</a:t>
            </a:r>
          </a:p>
          <a:p>
            <a:r>
              <a:rPr lang="en-GB" sz="1400" dirty="0"/>
              <a:t>Rule 2: Collect Feedback from Prospective </a:t>
            </a:r>
            <a:r>
              <a:rPr lang="en-GB" sz="1400" dirty="0" smtClean="0"/>
              <a:t>Users</a:t>
            </a:r>
          </a:p>
          <a:p>
            <a:r>
              <a:rPr lang="en-GB" sz="1400" dirty="0"/>
              <a:t>Rule 3: Be Ready for Data </a:t>
            </a:r>
            <a:r>
              <a:rPr lang="en-GB" sz="1400" dirty="0" smtClean="0"/>
              <a:t>Growth</a:t>
            </a:r>
          </a:p>
          <a:p>
            <a:r>
              <a:rPr lang="en-GB" sz="1400" dirty="0"/>
              <a:t>Rule 4: Use Standard Data Formats for Input and </a:t>
            </a:r>
            <a:r>
              <a:rPr lang="en-GB" sz="1400" dirty="0" smtClean="0"/>
              <a:t>Output</a:t>
            </a:r>
          </a:p>
          <a:p>
            <a:r>
              <a:rPr lang="en-GB" sz="1400" dirty="0"/>
              <a:t>Rule 5: Expose Only Mandatory </a:t>
            </a:r>
            <a:r>
              <a:rPr lang="en-GB" sz="1400" dirty="0" smtClean="0"/>
              <a:t>Parameters</a:t>
            </a:r>
          </a:p>
          <a:p>
            <a:r>
              <a:rPr lang="en-GB" sz="1400" dirty="0"/>
              <a:t>Rule 6: Expect Users to Make </a:t>
            </a:r>
            <a:r>
              <a:rPr lang="en-GB" sz="1400" dirty="0" smtClean="0"/>
              <a:t>Mistakes</a:t>
            </a:r>
          </a:p>
          <a:p>
            <a:r>
              <a:rPr lang="en-GB" sz="1400" dirty="0"/>
              <a:t>Rule 7: Provide Logging </a:t>
            </a:r>
            <a:r>
              <a:rPr lang="en-GB" sz="1400" dirty="0" smtClean="0"/>
              <a:t>Information</a:t>
            </a:r>
          </a:p>
          <a:p>
            <a:r>
              <a:rPr lang="en-GB" sz="1400" dirty="0"/>
              <a:t>Rule 8: Get Users Started </a:t>
            </a:r>
            <a:r>
              <a:rPr lang="en-GB" sz="1400" dirty="0" smtClean="0"/>
              <a:t>Quickly</a:t>
            </a:r>
          </a:p>
          <a:p>
            <a:r>
              <a:rPr lang="en-GB" sz="1400" dirty="0"/>
              <a:t>Rule 9: Offer Tutorial </a:t>
            </a:r>
            <a:r>
              <a:rPr lang="en-GB" sz="1400" dirty="0" smtClean="0"/>
              <a:t>Material</a:t>
            </a:r>
          </a:p>
          <a:p>
            <a:r>
              <a:rPr lang="en-GB" sz="1400" dirty="0"/>
              <a:t>Rule 10: Consider the Future of Your Tool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5324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0" y="69450"/>
            <a:ext cx="363330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Software: What’s good, bad and ugly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50739" y="1012030"/>
            <a:ext cx="346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12</a:t>
            </a:r>
            <a:r>
              <a:rPr lang="en-GB" b="1" dirty="0" smtClean="0"/>
              <a:t>. Developing your own software</a:t>
            </a:r>
            <a:endParaRPr lang="en-GB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71798" y="1510898"/>
            <a:ext cx="8832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you are sure a great piece of software doesn’t already exist or can be modified for the task</a:t>
            </a:r>
          </a:p>
          <a:p>
            <a:endParaRPr lang="en-GB" dirty="0"/>
          </a:p>
          <a:p>
            <a:r>
              <a:rPr lang="en-GB" dirty="0" smtClean="0"/>
              <a:t>Developing your own tools gives an appreciation of how difficult it can 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2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6346" y="870572"/>
            <a:ext cx="332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Weighting the evaluation criteria</a:t>
            </a:r>
            <a:endParaRPr lang="en-GB" b="1" dirty="0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12192000" cy="5324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0" y="69450"/>
            <a:ext cx="363330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Software: What’s good, bad and ugly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650188"/>
              </p:ext>
            </p:extLst>
          </p:nvPr>
        </p:nvGraphicFramePr>
        <p:xfrm>
          <a:off x="457199" y="1417752"/>
          <a:ext cx="10773697" cy="38227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97311"/>
                <a:gridCol w="2875935"/>
                <a:gridCol w="1054510"/>
                <a:gridCol w="6245941"/>
              </a:tblGrid>
              <a:tr h="203200">
                <a:tc>
                  <a:txBody>
                    <a:bodyPr/>
                    <a:lstStyle/>
                    <a:p>
                      <a:pPr marL="0" indent="0" algn="l" rtl="0" fontAlgn="ctr">
                        <a:buClr>
                          <a:srgbClr val="000000"/>
                        </a:buClr>
                        <a:buSzPts val="1200"/>
                        <a:buFont typeface="+mj-lt"/>
                        <a:buNone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429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Criteria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Importance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Comments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marL="0" indent="0" algn="l" rtl="0" fontAlgn="ctr">
                        <a:buClr>
                          <a:srgbClr val="000000"/>
                        </a:buClr>
                        <a:buSzPts val="1200"/>
                        <a:buFont typeface="+mj-lt"/>
                        <a:buNone/>
                      </a:pPr>
                      <a:r>
                        <a:rPr lang="en-US" sz="1600" u="none" strike="noStrike" dirty="0" smtClean="0">
                          <a:effectLst/>
                        </a:rPr>
                        <a:t>1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429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Finding Software to do the job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+++++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Use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the right tools for the job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Calibri" charset="0"/>
                        <a:buNone/>
                      </a:pPr>
                      <a:r>
                        <a:rPr lang="en-US" sz="1600" u="none" strike="noStrike" dirty="0" smtClean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429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Has the software been published?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+++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New software being released so check for improved methods. Just because its published and well used doesn’t mean it</a:t>
                      </a:r>
                      <a:r>
                        <a:rPr lang="uk-UA" sz="1600" dirty="0" smtClean="0"/>
                        <a:t>’</a:t>
                      </a:r>
                      <a:r>
                        <a:rPr lang="en-GB" sz="1600" dirty="0" smtClean="0"/>
                        <a:t>s still</a:t>
                      </a:r>
                      <a:r>
                        <a:rPr lang="en-GB" sz="1600" baseline="0" dirty="0" smtClean="0"/>
                        <a:t> the best</a:t>
                      </a:r>
                      <a:endParaRPr lang="en-GB" sz="1600" dirty="0" smtClean="0"/>
                    </a:p>
                  </a:txBody>
                  <a:tcPr marL="12700" marR="12700" marT="12700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Calibri" charset="0"/>
                        <a:buNone/>
                      </a:pPr>
                      <a:r>
                        <a:rPr lang="en-US" sz="1600" u="none" strike="noStrike" dirty="0" smtClean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429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Software Availability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 rowSpan="5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Openness it a good sign for finding error / bugs / suggesting feature enhancements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Calibri" charset="0"/>
                        <a:buNone/>
                      </a:pPr>
                      <a:r>
                        <a:rPr lang="en-US" sz="1600" u="none" strike="noStrike" dirty="0" smtClean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429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Documentation Availability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+++++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Calibri" charset="0"/>
                        <a:buNone/>
                      </a:pPr>
                      <a:r>
                        <a:rPr lang="en-US" sz="1600" u="none" strike="noStrike" dirty="0" smtClean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429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Presence on user groups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+++++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Calibri" charset="0"/>
                        <a:buNone/>
                      </a:pPr>
                      <a:r>
                        <a:rPr lang="en-US" sz="1600" u="none" strike="noStrike" dirty="0" smtClean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429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Installation and Running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+++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Calibri" charset="0"/>
                        <a:buNone/>
                      </a:pPr>
                      <a:r>
                        <a:rPr lang="en-US" sz="1600" u="none" strike="noStrike" dirty="0" smtClean="0"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429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Errors and Log Files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+++++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Calibri" charset="0"/>
                        <a:buNone/>
                      </a:pPr>
                      <a:r>
                        <a:rPr lang="en-US" sz="1600" u="none" strike="noStrike" dirty="0" smtClean="0">
                          <a:effectLst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429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Use standard file formats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++++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Conversions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could add sources of error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Calibri" charset="0"/>
                        <a:buNone/>
                      </a:pPr>
                      <a:r>
                        <a:rPr lang="en-US" sz="1600" u="none" strike="noStrike" dirty="0" smtClean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429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Evaluating Commercial Software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Price Vs Open source software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Calibri" charset="0"/>
                        <a:buNone/>
                      </a:pPr>
                      <a:r>
                        <a:rPr lang="en-US" sz="1600" u="none" strike="noStrike" dirty="0" smtClean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429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Bugs in scripts / pipelines to run software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+++++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Pipelines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standardise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workflows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Calibri" charset="0"/>
                        <a:buNone/>
                      </a:pPr>
                      <a:r>
                        <a:rPr lang="en-US" sz="1600" u="none" strike="noStrike" dirty="0" smtClean="0">
                          <a:effectLst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429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Utilising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dedicated pipeline tools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 typeface="Calibri" charset="0"/>
                        <a:buNone/>
                      </a:pPr>
                      <a:r>
                        <a:rPr lang="en-US" sz="1600" u="none" strike="noStrike" dirty="0" smtClean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3429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Writing your own software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Don’t re-inventing the wheel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0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12192000" cy="5324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0" y="69450"/>
            <a:ext cx="363330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Software: What’s good, bad and ugly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425"/>
          <a:stretch/>
        </p:blipFill>
        <p:spPr>
          <a:xfrm>
            <a:off x="6199736" y="1382748"/>
            <a:ext cx="5829849" cy="4091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87034" y="2218944"/>
            <a:ext cx="1475232" cy="560832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100" dirty="0" smtClean="0">
                <a:solidFill>
                  <a:schemeClr val="tx1"/>
                </a:solidFill>
              </a:rPr>
              <a:t>Method 1</a:t>
            </a:r>
          </a:p>
          <a:p>
            <a:r>
              <a:rPr lang="en-GB" sz="1100" dirty="0" smtClean="0">
                <a:solidFill>
                  <a:schemeClr val="tx1"/>
                </a:solidFill>
              </a:rPr>
              <a:t>Method 2</a:t>
            </a:r>
          </a:p>
          <a:p>
            <a:r>
              <a:rPr lang="en-GB" sz="1100" dirty="0" smtClean="0">
                <a:solidFill>
                  <a:schemeClr val="tx1"/>
                </a:solidFill>
              </a:rPr>
              <a:t>Method 3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21360" y="2218944"/>
            <a:ext cx="1292266" cy="5608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04778" y="1487114"/>
            <a:ext cx="545822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Compromises for run time vs accuracy/sensitivity</a:t>
            </a:r>
          </a:p>
          <a:p>
            <a:endParaRPr lang="en-GB" dirty="0" smtClean="0"/>
          </a:p>
          <a:p>
            <a:r>
              <a:rPr lang="en-GB" dirty="0" smtClean="0"/>
              <a:t>Project A </a:t>
            </a:r>
            <a:r>
              <a:rPr lang="en-GB" dirty="0"/>
              <a:t>has 3000 </a:t>
            </a:r>
            <a:r>
              <a:rPr lang="en-GB" dirty="0" smtClean="0"/>
              <a:t>samples vs Project B with 12 samples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Method 1: 4 hours per sample  98% accuracy</a:t>
            </a:r>
          </a:p>
          <a:p>
            <a:r>
              <a:rPr lang="en-GB" dirty="0" smtClean="0"/>
              <a:t>Method 2: 30 mins per sample  97% accuracy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What would you choose if</a:t>
            </a:r>
          </a:p>
          <a:p>
            <a:r>
              <a:rPr lang="en-GB" dirty="0"/>
              <a:t>Method 1: 4 hours per sample  98% accuracy</a:t>
            </a:r>
          </a:p>
          <a:p>
            <a:r>
              <a:rPr lang="en-GB" dirty="0"/>
              <a:t>Method </a:t>
            </a:r>
            <a:r>
              <a:rPr lang="en-GB" dirty="0" smtClean="0"/>
              <a:t>3: 15 </a:t>
            </a:r>
            <a:r>
              <a:rPr lang="en-GB" dirty="0"/>
              <a:t>mins per sample </a:t>
            </a:r>
            <a:r>
              <a:rPr lang="en-GB" dirty="0" smtClean="0"/>
              <a:t> </a:t>
            </a:r>
            <a:r>
              <a:rPr lang="en-GB" b="1" dirty="0" smtClean="0"/>
              <a:t>90</a:t>
            </a:r>
            <a:r>
              <a:rPr lang="en-GB" dirty="0" smtClean="0"/>
              <a:t>% </a:t>
            </a:r>
            <a:r>
              <a:rPr lang="en-GB" dirty="0"/>
              <a:t>accuracy</a:t>
            </a:r>
          </a:p>
          <a:p>
            <a:endParaRPr lang="en-GB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306346" y="870572"/>
            <a:ext cx="332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Weighting the evaluation criteria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184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5324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0" y="69450"/>
            <a:ext cx="363330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Software: What’s good, bad and ugly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50739" y="1012030"/>
            <a:ext cx="109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Summary</a:t>
            </a:r>
            <a:endParaRPr lang="en-GB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71798" y="1510898"/>
            <a:ext cx="715394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Many ways to evaluate software</a:t>
            </a:r>
          </a:p>
          <a:p>
            <a:endParaRPr lang="en-GB" dirty="0"/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/>
              <a:t>Openness and engagement with users is very important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	- bugs fixed, features added, large user base</a:t>
            </a:r>
          </a:p>
          <a:p>
            <a:pPr marL="742950" lvl="1" indent="-285750">
              <a:buFont typeface="Arial" charset="0"/>
              <a:buChar char="•"/>
            </a:pPr>
            <a:endParaRPr lang="en-GB" dirty="0" smtClean="0"/>
          </a:p>
          <a:p>
            <a:pPr marL="742950" lvl="1" indent="-285750">
              <a:buFont typeface="Arial" charset="0"/>
              <a:buChar char="•"/>
            </a:pPr>
            <a:endParaRPr lang="en-GB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/>
              <a:t>Evaluate features, e.g. run time, against your project requirements</a:t>
            </a:r>
            <a:endParaRPr lang="en-GB" dirty="0"/>
          </a:p>
          <a:p>
            <a:pPr marL="742950" lvl="1" indent="-285750">
              <a:buFont typeface="Arial" charset="0"/>
              <a:buChar char="•"/>
            </a:pPr>
            <a:endParaRPr lang="en-GB" dirty="0" smtClean="0"/>
          </a:p>
          <a:p>
            <a:pPr marL="742950" lvl="1" indent="-285750">
              <a:buFont typeface="Arial" charset="0"/>
              <a:buChar char="•"/>
            </a:pPr>
            <a:endParaRPr lang="en-GB" dirty="0"/>
          </a:p>
          <a:p>
            <a:pPr marL="742950" lvl="1" indent="-285750">
              <a:buFont typeface="Arial" charset="0"/>
              <a:buChar char="•"/>
            </a:pPr>
            <a:r>
              <a:rPr lang="en-GB" dirty="0" smtClean="0"/>
              <a:t>If you are using pipelines, use purpose build pipelining tools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1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5324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0" y="69450"/>
            <a:ext cx="363330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Software: What’s good, bad and ugly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30307" y="916158"/>
            <a:ext cx="433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Different classes of bioinformatics </a:t>
            </a:r>
            <a:r>
              <a:rPr lang="en-GB" b="1" dirty="0"/>
              <a:t>s</a:t>
            </a:r>
            <a:r>
              <a:rPr lang="en-GB" b="1" dirty="0" smtClean="0"/>
              <a:t>oftware</a:t>
            </a:r>
            <a:endParaRPr lang="en-GB" b="1" dirty="0"/>
          </a:p>
        </p:txBody>
      </p:sp>
      <p:sp>
        <p:nvSpPr>
          <p:cNvPr id="16" name="Cube 15"/>
          <p:cNvSpPr/>
          <p:nvPr/>
        </p:nvSpPr>
        <p:spPr>
          <a:xfrm>
            <a:off x="1008351" y="1747050"/>
            <a:ext cx="1851852" cy="1851852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122797" y="2672976"/>
            <a:ext cx="1198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chemeClr val="bg1"/>
                </a:solidFill>
              </a:rPr>
              <a:t>Software X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22" name="Cube 21"/>
          <p:cNvSpPr>
            <a:spLocks noChangeAspect="1"/>
          </p:cNvSpPr>
          <p:nvPr/>
        </p:nvSpPr>
        <p:spPr>
          <a:xfrm>
            <a:off x="986227" y="3790462"/>
            <a:ext cx="540000" cy="540000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ube 22"/>
          <p:cNvSpPr>
            <a:spLocks noChangeAspect="1"/>
          </p:cNvSpPr>
          <p:nvPr/>
        </p:nvSpPr>
        <p:spPr>
          <a:xfrm>
            <a:off x="1671293" y="3790376"/>
            <a:ext cx="540000" cy="540000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ube 23"/>
          <p:cNvSpPr>
            <a:spLocks noChangeAspect="1"/>
          </p:cNvSpPr>
          <p:nvPr/>
        </p:nvSpPr>
        <p:spPr>
          <a:xfrm>
            <a:off x="2298079" y="3790462"/>
            <a:ext cx="540000" cy="540000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ube 24"/>
          <p:cNvSpPr>
            <a:spLocks noChangeAspect="1"/>
          </p:cNvSpPr>
          <p:nvPr/>
        </p:nvSpPr>
        <p:spPr>
          <a:xfrm>
            <a:off x="1642153" y="4498230"/>
            <a:ext cx="540000" cy="540000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Elbow Connector 26"/>
          <p:cNvCxnSpPr>
            <a:stCxn id="22" idx="3"/>
            <a:endCxn id="25" idx="2"/>
          </p:cNvCxnSpPr>
          <p:nvPr/>
        </p:nvCxnSpPr>
        <p:spPr>
          <a:xfrm rot="16200000" flipH="1">
            <a:off x="1162806" y="4356383"/>
            <a:ext cx="505268" cy="4534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2" idx="4"/>
            <a:endCxn id="23" idx="2"/>
          </p:cNvCxnSpPr>
          <p:nvPr/>
        </p:nvCxnSpPr>
        <p:spPr>
          <a:xfrm flipV="1">
            <a:off x="1391227" y="4127876"/>
            <a:ext cx="280066" cy="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3" idx="4"/>
            <a:endCxn id="24" idx="2"/>
          </p:cNvCxnSpPr>
          <p:nvPr/>
        </p:nvCxnSpPr>
        <p:spPr>
          <a:xfrm>
            <a:off x="2076293" y="4127876"/>
            <a:ext cx="221786" cy="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25" idx="4"/>
            <a:endCxn id="24" idx="3"/>
          </p:cNvCxnSpPr>
          <p:nvPr/>
        </p:nvCxnSpPr>
        <p:spPr>
          <a:xfrm flipV="1">
            <a:off x="2047153" y="4330462"/>
            <a:ext cx="453426" cy="50526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12316" y="394321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37238" y="394321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95139" y="465106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X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48133" y="393886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Z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877062"/>
              </p:ext>
            </p:extLst>
          </p:nvPr>
        </p:nvGraphicFramePr>
        <p:xfrm>
          <a:off x="3381129" y="1581379"/>
          <a:ext cx="8127999" cy="3816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718"/>
                <a:gridCol w="2639961"/>
                <a:gridCol w="4159320"/>
              </a:tblGrid>
              <a:tr h="763306">
                <a:tc>
                  <a:txBody>
                    <a:bodyPr/>
                    <a:lstStyle/>
                    <a:p>
                      <a:r>
                        <a:rPr lang="en-GB" dirty="0" smtClean="0"/>
                        <a:t>Class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Examples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Description</a:t>
                      </a:r>
                      <a:endParaRPr lang="en-GB" dirty="0"/>
                    </a:p>
                  </a:txBody>
                  <a:tcPr/>
                </a:tc>
              </a:tr>
              <a:tr h="763306">
                <a:tc>
                  <a:txBody>
                    <a:bodyPr/>
                    <a:lstStyle/>
                    <a:p>
                      <a:r>
                        <a:rPr lang="en-GB" dirty="0" smtClean="0"/>
                        <a:t>Processing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TopHat2, Bowtie2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Performing computationally</a:t>
                      </a:r>
                      <a:r>
                        <a:rPr lang="en-GB" baseline="0" dirty="0" smtClean="0"/>
                        <a:t> intensive task, applying mathematical models</a:t>
                      </a:r>
                      <a:endParaRPr lang="en-GB" dirty="0"/>
                    </a:p>
                  </a:txBody>
                  <a:tcPr/>
                </a:tc>
              </a:tr>
              <a:tr h="763306">
                <a:tc>
                  <a:txBody>
                    <a:bodyPr/>
                    <a:lstStyle/>
                    <a:p>
                      <a:r>
                        <a:rPr lang="en-GB" dirty="0" smtClean="0"/>
                        <a:t>Evaluation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FastQC</a:t>
                      </a:r>
                      <a:r>
                        <a:rPr lang="en-GB" dirty="0" smtClean="0"/>
                        <a:t>, </a:t>
                      </a:r>
                      <a:r>
                        <a:rPr lang="en-GB" dirty="0" err="1" smtClean="0"/>
                        <a:t>BamQC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Deriving QC metrics from output files</a:t>
                      </a:r>
                      <a:endParaRPr lang="en-GB" dirty="0"/>
                    </a:p>
                  </a:txBody>
                  <a:tcPr/>
                </a:tc>
              </a:tr>
              <a:tr h="763306">
                <a:tc>
                  <a:txBody>
                    <a:bodyPr/>
                    <a:lstStyle/>
                    <a:p>
                      <a:r>
                        <a:rPr lang="en-GB" dirty="0" smtClean="0"/>
                        <a:t>Converters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SamToFastq</a:t>
                      </a:r>
                      <a:r>
                        <a:rPr lang="en-GB" dirty="0" smtClean="0"/>
                        <a:t> (</a:t>
                      </a:r>
                      <a:r>
                        <a:rPr lang="en-GB" dirty="0" smtClean="0"/>
                        <a:t>Picard Tools 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Simply</a:t>
                      </a:r>
                      <a:r>
                        <a:rPr lang="en-GB" baseline="0" dirty="0" smtClean="0"/>
                        <a:t> converting between file formats. Generally stable no regular updates</a:t>
                      </a:r>
                      <a:endParaRPr lang="en-GB" dirty="0"/>
                    </a:p>
                  </a:txBody>
                  <a:tcPr/>
                </a:tc>
              </a:tr>
              <a:tr h="763306">
                <a:tc>
                  <a:txBody>
                    <a:bodyPr/>
                    <a:lstStyle/>
                    <a:p>
                      <a:r>
                        <a:rPr lang="en-GB" dirty="0" smtClean="0"/>
                        <a:t>Pipelines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Galaxy, </a:t>
                      </a:r>
                      <a:r>
                        <a:rPr lang="en-GB" dirty="0" err="1" smtClean="0"/>
                        <a:t>ClusterFlow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glue for joining software to create an</a:t>
                      </a:r>
                      <a:r>
                        <a:rPr lang="en-GB" baseline="0" dirty="0" smtClean="0"/>
                        <a:t> automated pipeline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70127" y="1550448"/>
            <a:ext cx="491237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414900">
              <a:buAutoNum type="arabicPeriod"/>
            </a:pPr>
            <a:r>
              <a:rPr lang="en-GB" sz="2000" dirty="0" smtClean="0"/>
              <a:t>Finding </a:t>
            </a:r>
            <a:r>
              <a:rPr lang="en-GB" sz="2000" dirty="0" smtClean="0"/>
              <a:t>Software to do the </a:t>
            </a:r>
            <a:r>
              <a:rPr lang="en-GB" sz="2000" dirty="0" smtClean="0"/>
              <a:t>job</a:t>
            </a:r>
          </a:p>
          <a:p>
            <a:pPr marL="342900" indent="-414900">
              <a:buFontTx/>
              <a:buAutoNum type="arabicPeriod"/>
            </a:pPr>
            <a:r>
              <a:rPr lang="en-GB" sz="2000" dirty="0" smtClean="0"/>
              <a:t>Has </a:t>
            </a:r>
            <a:r>
              <a:rPr lang="en-GB" sz="2000" dirty="0"/>
              <a:t>the software been published</a:t>
            </a:r>
            <a:r>
              <a:rPr lang="en-GB" sz="2000" dirty="0" smtClean="0"/>
              <a:t>?</a:t>
            </a:r>
          </a:p>
          <a:p>
            <a:pPr marL="342900" indent="-414900">
              <a:buFontTx/>
              <a:buAutoNum type="arabicPeriod"/>
            </a:pPr>
            <a:r>
              <a:rPr lang="en-GB" sz="2000" dirty="0"/>
              <a:t>Software </a:t>
            </a:r>
            <a:r>
              <a:rPr lang="en-GB" sz="2000" dirty="0" smtClean="0"/>
              <a:t>Availability</a:t>
            </a:r>
          </a:p>
          <a:p>
            <a:pPr marL="342900" indent="-414900">
              <a:buFontTx/>
              <a:buAutoNum type="arabicPeriod"/>
            </a:pPr>
            <a:r>
              <a:rPr lang="en-GB" sz="2000" dirty="0"/>
              <a:t>Documentation </a:t>
            </a:r>
            <a:r>
              <a:rPr lang="en-GB" sz="2000" dirty="0" smtClean="0"/>
              <a:t>Availability</a:t>
            </a:r>
          </a:p>
          <a:p>
            <a:pPr marL="342900" indent="-414900">
              <a:buFontTx/>
              <a:buAutoNum type="arabicPeriod"/>
            </a:pPr>
            <a:r>
              <a:rPr lang="en-GB" sz="2000" dirty="0"/>
              <a:t>Presence on user </a:t>
            </a:r>
            <a:r>
              <a:rPr lang="en-GB" sz="2000" dirty="0" smtClean="0"/>
              <a:t>groups</a:t>
            </a:r>
          </a:p>
          <a:p>
            <a:pPr marL="342900" indent="-414900">
              <a:buFontTx/>
              <a:buAutoNum type="arabicPeriod"/>
            </a:pPr>
            <a:r>
              <a:rPr lang="en-GB" sz="2000" dirty="0"/>
              <a:t>Installation and </a:t>
            </a:r>
            <a:r>
              <a:rPr lang="en-GB" sz="2000" dirty="0" smtClean="0"/>
              <a:t>Running</a:t>
            </a:r>
          </a:p>
          <a:p>
            <a:pPr marL="342900" indent="-414900">
              <a:buFontTx/>
              <a:buAutoNum type="arabicPeriod"/>
            </a:pPr>
            <a:r>
              <a:rPr lang="en-GB" sz="2000" dirty="0" smtClean="0"/>
              <a:t>Errors and Log Files</a:t>
            </a:r>
          </a:p>
          <a:p>
            <a:pPr marL="342900" indent="-414900">
              <a:buFontTx/>
              <a:buAutoNum type="arabicPeriod"/>
            </a:pPr>
            <a:r>
              <a:rPr lang="en-GB" sz="2000" dirty="0" smtClean="0"/>
              <a:t>Use </a:t>
            </a:r>
            <a:r>
              <a:rPr lang="en-GB" sz="2000" dirty="0"/>
              <a:t>standard file </a:t>
            </a:r>
            <a:r>
              <a:rPr lang="en-GB" sz="2000" dirty="0" smtClean="0"/>
              <a:t>formats</a:t>
            </a:r>
          </a:p>
          <a:p>
            <a:pPr marL="342900" indent="-414900">
              <a:buFontTx/>
              <a:buAutoNum type="arabicPeriod"/>
            </a:pPr>
            <a:r>
              <a:rPr lang="en-GB" sz="2000" dirty="0"/>
              <a:t>Evaluating Commercial </a:t>
            </a:r>
            <a:r>
              <a:rPr lang="en-GB" sz="2000" dirty="0" smtClean="0"/>
              <a:t>Software</a:t>
            </a:r>
          </a:p>
          <a:p>
            <a:pPr marL="342900" indent="-414900">
              <a:buFontTx/>
              <a:buAutoNum type="arabicPeriod"/>
            </a:pPr>
            <a:r>
              <a:rPr lang="en-GB" sz="2000" dirty="0"/>
              <a:t>Bugs in scripts / pipelines to run software</a:t>
            </a:r>
            <a:endParaRPr lang="en-GB" sz="2000" dirty="0" smtClean="0"/>
          </a:p>
          <a:p>
            <a:pPr marL="342900" indent="-414900">
              <a:buFontTx/>
              <a:buAutoNum type="arabicPeriod"/>
            </a:pPr>
            <a:r>
              <a:rPr lang="en-GB" sz="2000" dirty="0" smtClean="0"/>
              <a:t>Writing </a:t>
            </a:r>
            <a:r>
              <a:rPr lang="en-GB" sz="2000" dirty="0"/>
              <a:t>your own </a:t>
            </a:r>
            <a:r>
              <a:rPr lang="en-GB" sz="2000" dirty="0" smtClean="0"/>
              <a:t>software</a:t>
            </a:r>
          </a:p>
          <a:p>
            <a:pPr marL="342900" indent="-414900">
              <a:buFontTx/>
              <a:buAutoNum type="arabicPeriod"/>
            </a:pPr>
            <a:r>
              <a:rPr lang="en-GB" sz="2000" dirty="0" smtClean="0"/>
              <a:t>Using and creating pipelines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7280" y="935970"/>
            <a:ext cx="9368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12 Step </a:t>
            </a:r>
            <a:r>
              <a:rPr lang="en-GB" sz="2400" b="1" dirty="0" smtClean="0"/>
              <a:t>Guide </a:t>
            </a:r>
            <a:r>
              <a:rPr lang="en-GB" sz="2400" b="1" dirty="0" smtClean="0"/>
              <a:t>for evaluating and</a:t>
            </a:r>
            <a:r>
              <a:rPr lang="en-GB" sz="2400" b="1" dirty="0" smtClean="0"/>
              <a:t> </a:t>
            </a:r>
            <a:r>
              <a:rPr lang="en-GB" sz="2400" b="1" dirty="0" smtClean="0"/>
              <a:t>selecting bioinformatics software </a:t>
            </a:r>
            <a:r>
              <a:rPr lang="en-GB" sz="2400" b="1" dirty="0" smtClean="0"/>
              <a:t>tools</a:t>
            </a:r>
            <a:endParaRPr lang="en-GB" sz="2400" b="1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12192000" cy="5324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0" y="69450"/>
            <a:ext cx="363330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Software: What’s good, bad and ugly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8036" y="1281871"/>
            <a:ext cx="508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Identify the required task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672" y="777069"/>
            <a:ext cx="33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1. </a:t>
            </a:r>
            <a:r>
              <a:rPr lang="en-GB" b="1" dirty="0"/>
              <a:t>Finding s</a:t>
            </a:r>
            <a:r>
              <a:rPr lang="en-GB" b="1" dirty="0" smtClean="0"/>
              <a:t>oftware </a:t>
            </a:r>
            <a:r>
              <a:rPr lang="en-GB" b="1" dirty="0"/>
              <a:t>to do the job</a:t>
            </a:r>
          </a:p>
        </p:txBody>
      </p:sp>
      <p:sp>
        <p:nvSpPr>
          <p:cNvPr id="9" name="Rectangle 8"/>
          <p:cNvSpPr/>
          <p:nvPr/>
        </p:nvSpPr>
        <p:spPr>
          <a:xfrm>
            <a:off x="6912785" y="1281871"/>
            <a:ext cx="4238722" cy="78185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912786" y="1281871"/>
            <a:ext cx="4238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Alignment of </a:t>
            </a:r>
            <a:r>
              <a:rPr lang="en-GB" b="1" dirty="0" smtClean="0"/>
              <a:t>methylation</a:t>
            </a:r>
            <a:r>
              <a:rPr lang="en-GB" dirty="0" smtClean="0"/>
              <a:t> sequencing data to reference genome</a:t>
            </a:r>
          </a:p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38036" y="21596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Are there related studies performing similar analysis? Publication / posters / talks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8036" y="355665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mtClean="0"/>
              <a:t>Required features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912785" y="3556651"/>
            <a:ext cx="4238722" cy="230832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912786" y="3556650"/>
            <a:ext cx="42387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Must Have</a:t>
            </a:r>
          </a:p>
          <a:p>
            <a:r>
              <a:rPr lang="en-GB" sz="1600" dirty="0" smtClean="0"/>
              <a:t> 1. INPUT standard FASTQ format files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2. OUTPUT standard BAM alignments</a:t>
            </a:r>
            <a:endParaRPr lang="en-GB" sz="1600" dirty="0"/>
          </a:p>
          <a:p>
            <a:r>
              <a:rPr lang="en-GB" sz="1600" dirty="0" smtClean="0"/>
              <a:t> 3. OUTPUT Compatible with </a:t>
            </a:r>
            <a:r>
              <a:rPr lang="en-GB" sz="1600" dirty="0" err="1"/>
              <a:t>m</a:t>
            </a:r>
            <a:r>
              <a:rPr lang="en-GB" sz="1600" dirty="0" err="1" smtClean="0"/>
              <a:t>ethylKit</a:t>
            </a:r>
            <a:endParaRPr lang="en-GB" sz="1600" dirty="0" smtClean="0"/>
          </a:p>
          <a:p>
            <a:endParaRPr lang="en-GB" sz="1600" dirty="0" smtClean="0"/>
          </a:p>
          <a:p>
            <a:r>
              <a:rPr lang="en-GB" sz="1600" i="1" dirty="0" smtClean="0"/>
              <a:t>Like to have</a:t>
            </a:r>
          </a:p>
          <a:p>
            <a:r>
              <a:rPr lang="en-GB" sz="1600" i="1" dirty="0" smtClean="0"/>
              <a:t> </a:t>
            </a:r>
            <a:r>
              <a:rPr lang="en-GB" sz="1600" dirty="0" smtClean="0"/>
              <a:t>1. Perform methylation calls</a:t>
            </a:r>
          </a:p>
          <a:p>
            <a:r>
              <a:rPr lang="en-GB" sz="1600" i="1" dirty="0" smtClean="0"/>
              <a:t> </a:t>
            </a:r>
            <a:r>
              <a:rPr lang="en-GB" sz="1600" dirty="0"/>
              <a:t>2</a:t>
            </a:r>
            <a:r>
              <a:rPr lang="en-GB" sz="1600" dirty="0" smtClean="0"/>
              <a:t>. Must make use of multi processors </a:t>
            </a:r>
            <a:r>
              <a:rPr lang="en-GB" sz="1600" dirty="0" smtClean="0"/>
              <a:t>for large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   </a:t>
            </a:r>
            <a:r>
              <a:rPr lang="en-GB" sz="1600" dirty="0" smtClean="0"/>
              <a:t> numbers of samples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17" b="75654"/>
          <a:stretch/>
        </p:blipFill>
        <p:spPr>
          <a:xfrm>
            <a:off x="6997308" y="2205202"/>
            <a:ext cx="1032507" cy="3583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912785" y="2152396"/>
            <a:ext cx="4238722" cy="130720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70"/>
          <a:stretch/>
        </p:blipFill>
        <p:spPr>
          <a:xfrm>
            <a:off x="6997307" y="2555520"/>
            <a:ext cx="3989090" cy="84519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0"/>
            <a:ext cx="12192000" cy="5324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0" y="69450"/>
            <a:ext cx="363330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Software: What’s good, bad and ugly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05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265" y="195651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✓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7763" y="1956510"/>
            <a:ext cx="3936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Published in a peer reviewed journal</a:t>
            </a:r>
          </a:p>
          <a:p>
            <a:r>
              <a:rPr lang="en-GB" dirty="0" smtClean="0"/>
              <a:t>As stand alone software or part of study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990" y="1616608"/>
            <a:ext cx="3408587" cy="10002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10" y="2672916"/>
            <a:ext cx="4238722" cy="79038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145810" y="1616608"/>
            <a:ext cx="4238722" cy="100028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145810" y="2669454"/>
            <a:ext cx="4238722" cy="7938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967763" y="2881714"/>
            <a:ext cx="3610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Cited by other peer reviewed papers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58447" y="284835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✓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179" y="1646225"/>
            <a:ext cx="707704" cy="91826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79339" y="3552155"/>
            <a:ext cx="48361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Has the software been benchmarked</a:t>
            </a:r>
          </a:p>
          <a:p>
            <a:r>
              <a:rPr lang="en-GB" dirty="0"/>
              <a:t> (</a:t>
            </a:r>
            <a:r>
              <a:rPr lang="en-GB" dirty="0" smtClean="0"/>
              <a:t>by other people than the authors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Short read mapping is “generally solved problem”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Informative for run times 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58674" y="3530055"/>
            <a:ext cx="4238722" cy="164537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43872" y="355165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✓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956" y="3580310"/>
            <a:ext cx="1502043" cy="151892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766273" y="3580310"/>
            <a:ext cx="24705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BMC </a:t>
            </a:r>
            <a:r>
              <a:rPr lang="en-GB" sz="1050" dirty="0" smtClean="0"/>
              <a:t>Bioinformatics; 2016; 17(</a:t>
            </a:r>
            <a:r>
              <a:rPr lang="en-GB" sz="1050" dirty="0" err="1" smtClean="0"/>
              <a:t>Suppl</a:t>
            </a:r>
            <a:r>
              <a:rPr lang="en-GB" sz="1050" dirty="0" smtClean="0"/>
              <a:t> </a:t>
            </a:r>
            <a:r>
              <a:rPr lang="en-GB" sz="1050" dirty="0"/>
              <a:t>4):</a:t>
            </a:r>
            <a:r>
              <a:rPr lang="en-GB" sz="1050" dirty="0" smtClean="0"/>
              <a:t>69</a:t>
            </a:r>
          </a:p>
          <a:p>
            <a:r>
              <a:rPr lang="en-GB" sz="1050" dirty="0" smtClean="0"/>
              <a:t>DOI</a:t>
            </a:r>
            <a:r>
              <a:rPr lang="en-GB" sz="1050" dirty="0"/>
              <a:t>: 10.1186/s12859-016-0910-3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3672" y="1064663"/>
            <a:ext cx="366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</a:t>
            </a:r>
            <a:r>
              <a:rPr lang="en-GB" b="1" dirty="0" smtClean="0"/>
              <a:t>. Has the software been published?</a:t>
            </a:r>
            <a:endParaRPr lang="en-GB" b="1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5324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0" y="69450"/>
            <a:ext cx="363330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Software: What’s good, bad and ugly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0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37211" y="1286473"/>
            <a:ext cx="6041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Software available for download</a:t>
            </a:r>
          </a:p>
          <a:p>
            <a:r>
              <a:rPr lang="en-GB" dirty="0" smtClean="0"/>
              <a:t>Hosted on a </a:t>
            </a:r>
            <a:r>
              <a:rPr lang="en-GB" dirty="0" smtClean="0"/>
              <a:t>recognised software </a:t>
            </a:r>
            <a:r>
              <a:rPr lang="en-GB" dirty="0" smtClean="0"/>
              <a:t>repository </a:t>
            </a:r>
          </a:p>
          <a:p>
            <a:r>
              <a:rPr lang="en-GB" dirty="0"/>
              <a:t> </a:t>
            </a:r>
            <a:r>
              <a:rPr lang="en-GB" dirty="0" smtClean="0"/>
              <a:t>e.g</a:t>
            </a:r>
            <a:r>
              <a:rPr lang="en-GB" dirty="0"/>
              <a:t>.</a:t>
            </a:r>
            <a:r>
              <a:rPr lang="en-GB" dirty="0" smtClean="0"/>
              <a:t> GitHub, </a:t>
            </a:r>
            <a:r>
              <a:rPr lang="en-GB" dirty="0" err="1" smtClean="0"/>
              <a:t>BitBucket</a:t>
            </a:r>
            <a:r>
              <a:rPr lang="en-GB" dirty="0" smtClean="0"/>
              <a:t>, </a:t>
            </a:r>
            <a:r>
              <a:rPr lang="en-GB" dirty="0" err="1" smtClean="0"/>
              <a:t>SourceForge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Software regularly updated / bugs fixed / releases </a:t>
            </a:r>
          </a:p>
          <a:p>
            <a:r>
              <a:rPr lang="en-GB" dirty="0" smtClean="0"/>
              <a:t>More than one developer (e.g. group account)</a:t>
            </a:r>
          </a:p>
          <a:p>
            <a:endParaRPr lang="en-GB" dirty="0" smtClean="0"/>
          </a:p>
          <a:p>
            <a:r>
              <a:rPr lang="en-GB" dirty="0" smtClean="0"/>
              <a:t>Permanent archive of software releases</a:t>
            </a:r>
            <a:endParaRPr lang="en-GB" dirty="0"/>
          </a:p>
          <a:p>
            <a:r>
              <a:rPr lang="en-GB" dirty="0" smtClean="0"/>
              <a:t>e.g. </a:t>
            </a:r>
            <a:r>
              <a:rPr lang="en-GB" dirty="0" err="1" smtClean="0"/>
              <a:t>zenodo.org</a:t>
            </a:r>
            <a:r>
              <a:rPr lang="en-GB" dirty="0" smtClean="0"/>
              <a:t>, </a:t>
            </a:r>
            <a:r>
              <a:rPr lang="en-GB" dirty="0" err="1" smtClean="0"/>
              <a:t>figshare.com</a:t>
            </a:r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46" y="855489"/>
            <a:ext cx="3618217" cy="327345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341908" y="829910"/>
            <a:ext cx="4238722" cy="338387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01743" y="128597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✓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2120"/>
          <a:stretch/>
        </p:blipFill>
        <p:spPr>
          <a:xfrm>
            <a:off x="7415734" y="4348356"/>
            <a:ext cx="3077154" cy="136007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341908" y="4303843"/>
            <a:ext cx="4238722" cy="144300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1041016" y="4647597"/>
            <a:ext cx="592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University / Institute </a:t>
            </a:r>
            <a:r>
              <a:rPr lang="en-GB" dirty="0" smtClean="0"/>
              <a:t>/ Company Web </a:t>
            </a:r>
            <a:r>
              <a:rPr lang="en-GB" dirty="0" smtClean="0"/>
              <a:t>site</a:t>
            </a:r>
          </a:p>
          <a:p>
            <a:r>
              <a:rPr lang="en-GB" dirty="0" smtClean="0"/>
              <a:t>Software is the responsibility of a group not just an individual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8605" y="464759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✓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389" y="829910"/>
            <a:ext cx="239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3</a:t>
            </a:r>
            <a:r>
              <a:rPr lang="en-GB" b="1" dirty="0" smtClean="0"/>
              <a:t>. Software </a:t>
            </a:r>
            <a:r>
              <a:rPr lang="en-GB" b="1" dirty="0" smtClean="0"/>
              <a:t>Availability</a:t>
            </a:r>
            <a:endParaRPr lang="en-GB" b="1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5324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0" y="69450"/>
            <a:ext cx="363330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Software: What’s good, bad and ugly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88605" y="23944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✓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37211" y="1286473"/>
            <a:ext cx="6041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Bugs are reported and fixed</a:t>
            </a:r>
          </a:p>
          <a:p>
            <a:endParaRPr lang="en-GB" dirty="0"/>
          </a:p>
          <a:p>
            <a:r>
              <a:rPr lang="en-GB" dirty="0" smtClean="0"/>
              <a:t>New feature requests are added</a:t>
            </a:r>
            <a:endParaRPr lang="en-GB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6254496" y="1187904"/>
            <a:ext cx="5618742" cy="346944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01743" y="128597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✓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389" y="829910"/>
            <a:ext cx="239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3</a:t>
            </a:r>
            <a:r>
              <a:rPr lang="en-GB" b="1" dirty="0" smtClean="0"/>
              <a:t>. Software </a:t>
            </a:r>
            <a:r>
              <a:rPr lang="en-GB" b="1" dirty="0" smtClean="0"/>
              <a:t>Availability</a:t>
            </a:r>
            <a:endParaRPr lang="en-GB" b="1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5324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0" y="69450"/>
            <a:ext cx="363330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Software: What’s good, bad and ugly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135" y="1450218"/>
            <a:ext cx="5377180" cy="2178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52" y="3629023"/>
            <a:ext cx="5426063" cy="94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412690" y="1187782"/>
            <a:ext cx="4238722" cy="198658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234643" y="1562602"/>
            <a:ext cx="2130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User Documentation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25327" y="152924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✓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0"/>
          <a:stretch/>
        </p:blipFill>
        <p:spPr>
          <a:xfrm>
            <a:off x="7445096" y="1218277"/>
            <a:ext cx="3239508" cy="19397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1403"/>
          <a:stretch/>
        </p:blipFill>
        <p:spPr>
          <a:xfrm>
            <a:off x="7455481" y="3301993"/>
            <a:ext cx="3993730" cy="189105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414254" y="3257598"/>
            <a:ext cx="4238722" cy="198658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234643" y="3158041"/>
            <a:ext cx="3163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Release </a:t>
            </a:r>
            <a:r>
              <a:rPr lang="en-GB" dirty="0" smtClean="0"/>
              <a:t>Documentation</a:t>
            </a:r>
          </a:p>
          <a:p>
            <a:r>
              <a:rPr lang="en-GB" dirty="0" smtClean="0"/>
              <a:t>Versions – aids </a:t>
            </a:r>
            <a:r>
              <a:rPr lang="en-GB" dirty="0" err="1" smtClean="0"/>
              <a:t>reproduceability</a:t>
            </a:r>
            <a:endParaRPr lang="en-GB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825327" y="31246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✓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390" y="820306"/>
            <a:ext cx="301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4. Documentation Availability</a:t>
            </a:r>
            <a:endParaRPr lang="en-GB" b="1" dirty="0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12192000" cy="5324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0" y="69450"/>
            <a:ext cx="363330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Software: What’s good, bad and ugly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74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G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58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OG_template.potx" id="{D44DC694-04D3-45B1-B1D6-675AB98152D6}" vid="{F431A3D5-D194-400C-A05F-CBCE85C49A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FOG_template</Template>
  <TotalTime>17737</TotalTime>
  <Words>1624</Words>
  <Application>Microsoft Macintosh PowerPoint</Application>
  <PresentationFormat>Widescreen</PresentationFormat>
  <Paragraphs>399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Courier New</vt:lpstr>
      <vt:lpstr>Monaco</vt:lpstr>
      <vt:lpstr>Arial</vt:lpstr>
      <vt:lpstr>FOG_template</vt:lpstr>
      <vt:lpstr>Software: the good, the bad and the ugly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R.S. Hamilton</dc:creator>
  <cp:lastModifiedBy>Dr R.S. Hamilton</cp:lastModifiedBy>
  <cp:revision>79</cp:revision>
  <cp:lastPrinted>2017-01-30T16:00:45Z</cp:lastPrinted>
  <dcterms:created xsi:type="dcterms:W3CDTF">2016-12-12T13:58:43Z</dcterms:created>
  <dcterms:modified xsi:type="dcterms:W3CDTF">2017-01-30T17:52:41Z</dcterms:modified>
</cp:coreProperties>
</file>