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6" r:id="rId2"/>
    <p:sldId id="267" r:id="rId3"/>
    <p:sldId id="268" r:id="rId4"/>
    <p:sldId id="287" r:id="rId5"/>
    <p:sldId id="269" r:id="rId6"/>
    <p:sldId id="270" r:id="rId7"/>
    <p:sldId id="271" r:id="rId8"/>
    <p:sldId id="272" r:id="rId9"/>
    <p:sldId id="288" r:id="rId10"/>
    <p:sldId id="273" r:id="rId11"/>
    <p:sldId id="274" r:id="rId12"/>
    <p:sldId id="275" r:id="rId13"/>
    <p:sldId id="286" r:id="rId14"/>
    <p:sldId id="277" r:id="rId15"/>
    <p:sldId id="278" r:id="rId16"/>
    <p:sldId id="279" r:id="rId17"/>
    <p:sldId id="280" r:id="rId18"/>
    <p:sldId id="283" r:id="rId19"/>
    <p:sldId id="284" r:id="rId20"/>
    <p:sldId id="281" r:id="rId21"/>
    <p:sldId id="289" r:id="rId22"/>
    <p:sldId id="290" r:id="rId23"/>
    <p:sldId id="282" r:id="rId24"/>
    <p:sldId id="285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66"/>
    <a:srgbClr val="3333FF"/>
    <a:srgbClr val="00FF00"/>
    <a:srgbClr val="F698A9"/>
    <a:srgbClr val="FF9999"/>
    <a:srgbClr val="EE6C00"/>
    <a:srgbClr val="FF9900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7096" autoAdjust="0"/>
    <p:restoredTop sz="91912" autoAdjust="0"/>
  </p:normalViewPr>
  <p:slideViewPr>
    <p:cSldViewPr>
      <p:cViewPr varScale="1">
        <p:scale>
          <a:sx n="101" d="100"/>
          <a:sy n="101" d="100"/>
        </p:scale>
        <p:origin x="5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93191-6449-48B8-80A2-7B37B9D9ABBF}" type="datetimeFigureOut">
              <a:rPr lang="en-GB" smtClean="0"/>
              <a:t>30/01/2017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04B19-8C95-4627-9F2D-24126D7B9E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925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BB138-B9FA-4463-AC97-AA7F35CA78CE}" type="datetimeFigureOut">
              <a:rPr lang="en-GB" smtClean="0"/>
              <a:t>30/01/2017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4B29E-24DA-4A1A-97E1-B9D6540849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64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062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1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12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75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1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8C6353-79A1-4013-9BEE-D8D529F8C41F}" type="datetime1">
              <a:rPr lang="en-GB" smtClean="0"/>
              <a:t>30/01/2017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Creating Scientific Figures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3B7608-86A4-42BE-A531-097FA6353F8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42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14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86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16753E-2AFE-49A7-A887-91B2A75799BC}" type="datetime1">
              <a:rPr lang="en-GB" smtClean="0"/>
              <a:t>30/01/2017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Creating Scientific Figures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3B7608-86A4-42BE-A531-097FA6353F8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19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23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85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80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274410"/>
            <a:ext cx="1315615" cy="466958"/>
          </a:xfrm>
          <a:prstGeom prst="rect">
            <a:avLst/>
          </a:prstGeom>
        </p:spPr>
      </p:pic>
      <p:pic>
        <p:nvPicPr>
          <p:cNvPr id="5" name="Inhaltsplatzhalter 13" descr="BI-2010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51520" y="5557786"/>
            <a:ext cx="917813" cy="1111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47" y="6110080"/>
            <a:ext cx="2661105" cy="6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5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916832"/>
            <a:ext cx="8640960" cy="1470025"/>
          </a:xfrm>
        </p:spPr>
        <p:txBody>
          <a:bodyPr>
            <a:noAutofit/>
          </a:bodyPr>
          <a:lstStyle/>
          <a:p>
            <a:r>
              <a:rPr lang="en-GB" dirty="0" smtClean="0"/>
              <a:t>Biases and their Effect on Biological Interpretation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2016224"/>
          </a:xfrm>
        </p:spPr>
        <p:txBody>
          <a:bodyPr>
            <a:normAutofit/>
          </a:bodyPr>
          <a:lstStyle/>
          <a:p>
            <a:r>
              <a:rPr lang="en-GB" sz="2700" dirty="0" smtClean="0"/>
              <a:t>Festival of Genomics 2017</a:t>
            </a:r>
          </a:p>
          <a:p>
            <a:endParaRPr lang="en-GB" sz="2000" dirty="0"/>
          </a:p>
          <a:p>
            <a:r>
              <a:rPr lang="en-GB" sz="2000" dirty="0" smtClean="0"/>
              <a:t>Simon Andrews</a:t>
            </a:r>
          </a:p>
          <a:p>
            <a:r>
              <a:rPr lang="en-GB" sz="2000" dirty="0" smtClean="0"/>
              <a:t>simon.andrews@babraham.ac.uk</a:t>
            </a:r>
          </a:p>
        </p:txBody>
      </p:sp>
    </p:spTree>
    <p:extLst>
      <p:ext uri="{BB962C8B-B14F-4D97-AF65-F5344CB8AC3E}">
        <p14:creationId xmlns:p14="http://schemas.microsoft.com/office/powerpoint/2010/main" val="84766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Biases </a:t>
            </a:r>
            <a:r>
              <a:rPr lang="en-GB" dirty="0" smtClean="0"/>
              <a:t>Look Like Real Biology</a:t>
            </a:r>
            <a:endParaRPr lang="en-GB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34" y="1772770"/>
            <a:ext cx="8618332" cy="259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74" y="0"/>
            <a:ext cx="5038206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9390" y="2924930"/>
            <a:ext cx="8785220" cy="1008140"/>
            <a:chOff x="179390" y="2924930"/>
            <a:chExt cx="8785220" cy="1008140"/>
          </a:xfrm>
        </p:grpSpPr>
        <p:sp>
          <p:nvSpPr>
            <p:cNvPr id="6" name="Rectangle 5"/>
            <p:cNvSpPr/>
            <p:nvPr/>
          </p:nvSpPr>
          <p:spPr>
            <a:xfrm>
              <a:off x="179390" y="2924930"/>
              <a:ext cx="8785220" cy="100814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420" y="3068950"/>
              <a:ext cx="8249460" cy="576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06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0" y="119836"/>
            <a:ext cx="3731895" cy="35215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100" y="125267"/>
            <a:ext cx="3732410" cy="35197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10" y="3771295"/>
            <a:ext cx="2886562" cy="30745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025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Significant = Not Changing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572000" y="692620"/>
            <a:ext cx="216030" cy="36005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00"/>
            <a:ext cx="9144000" cy="3468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3068950"/>
            <a:ext cx="3390900" cy="2952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79" y="4953644"/>
            <a:ext cx="5559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GO: Developmental Protein p=7.8e-8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4538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Relating Hits to Genes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functional analysis is done at the gene level</a:t>
            </a:r>
          </a:p>
          <a:p>
            <a:pPr lvl="1"/>
            <a:r>
              <a:rPr lang="en-GB" dirty="0" smtClean="0"/>
              <a:t>Gene Ontology</a:t>
            </a:r>
          </a:p>
          <a:p>
            <a:pPr lvl="1"/>
            <a:r>
              <a:rPr lang="en-GB" dirty="0" smtClean="0"/>
              <a:t>Pathways</a:t>
            </a:r>
          </a:p>
          <a:p>
            <a:pPr lvl="1"/>
            <a:r>
              <a:rPr lang="en-GB" dirty="0" smtClean="0"/>
              <a:t>Interactions</a:t>
            </a:r>
          </a:p>
          <a:p>
            <a:r>
              <a:rPr lang="en-GB" dirty="0" smtClean="0"/>
              <a:t>Many hits are not gene based</a:t>
            </a:r>
          </a:p>
          <a:p>
            <a:r>
              <a:rPr lang="en-GB" dirty="0" smtClean="0"/>
              <a:t>Power differences can affect this too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2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Random Genomic Positions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Find closest gene</a:t>
            </a:r>
          </a:p>
          <a:p>
            <a:pPr lvl="1"/>
            <a:r>
              <a:rPr lang="en-GB" dirty="0" smtClean="0"/>
              <a:t>Synapse, Cell Junction, postsynaptic membrane (p=8.9e-12)</a:t>
            </a:r>
          </a:p>
          <a:p>
            <a:pPr lvl="1"/>
            <a:r>
              <a:rPr lang="en-GB" dirty="0" smtClean="0"/>
              <a:t>Membrane (p=4.3e-13)</a:t>
            </a:r>
          </a:p>
          <a:p>
            <a:pPr lvl="1"/>
            <a:r>
              <a:rPr lang="en-GB" dirty="0" smtClean="0"/>
              <a:t>Glycoprotein (p=1.3e-12)</a:t>
            </a:r>
          </a:p>
          <a:p>
            <a:r>
              <a:rPr lang="en-GB" dirty="0" smtClean="0"/>
              <a:t>Find overlapping genes</a:t>
            </a:r>
          </a:p>
          <a:p>
            <a:pPr lvl="1"/>
            <a:r>
              <a:rPr lang="en-GB" dirty="0" err="1" smtClean="0"/>
              <a:t>Plekstrin</a:t>
            </a:r>
            <a:r>
              <a:rPr lang="en-GB" dirty="0" smtClean="0"/>
              <a:t> homology domain (p=1.8e-7)</a:t>
            </a:r>
          </a:p>
          <a:p>
            <a:pPr lvl="1"/>
            <a:r>
              <a:rPr lang="en-GB" dirty="0" smtClean="0"/>
              <a:t>Ion transport (p=7.1e-7)</a:t>
            </a:r>
          </a:p>
          <a:p>
            <a:pPr lvl="1"/>
            <a:r>
              <a:rPr lang="en-GB" dirty="0" smtClean="0"/>
              <a:t>ATP-binding (p=3.8e-8)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2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Random Transcripts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00" y="1556740"/>
            <a:ext cx="8435400" cy="4525963"/>
          </a:xfrm>
        </p:spPr>
        <p:txBody>
          <a:bodyPr/>
          <a:lstStyle/>
          <a:p>
            <a:r>
              <a:rPr lang="en-GB" dirty="0" smtClean="0"/>
              <a:t>Tends to favour genes with more splice variants</a:t>
            </a:r>
          </a:p>
          <a:p>
            <a:pPr lvl="1"/>
            <a:r>
              <a:rPr lang="en-GB" dirty="0" smtClean="0"/>
              <a:t>Metal </a:t>
            </a:r>
            <a:r>
              <a:rPr lang="en-GB" dirty="0" smtClean="0"/>
              <a:t>Binding, Zinc Finger (p=4.4e-12)</a:t>
            </a:r>
          </a:p>
          <a:p>
            <a:pPr lvl="1"/>
            <a:r>
              <a:rPr lang="en-GB" dirty="0" smtClean="0"/>
              <a:t>Nucleus, Transcription Regulation (p=2.4e-14)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4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Identifying and Correcting Biases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Address biases during:</a:t>
            </a:r>
          </a:p>
          <a:p>
            <a:pPr lvl="1"/>
            <a:r>
              <a:rPr lang="en-GB" dirty="0" smtClean="0"/>
              <a:t>Planning</a:t>
            </a:r>
          </a:p>
          <a:p>
            <a:pPr lvl="1"/>
            <a:r>
              <a:rPr lang="en-GB" dirty="0" smtClean="0"/>
              <a:t>Quantitation</a:t>
            </a:r>
          </a:p>
          <a:p>
            <a:pPr lvl="1"/>
            <a:r>
              <a:rPr lang="en-GB" dirty="0" smtClean="0"/>
              <a:t>Initial exploration</a:t>
            </a:r>
          </a:p>
          <a:p>
            <a:pPr lvl="1"/>
            <a:r>
              <a:rPr lang="en-GB" dirty="0" smtClean="0"/>
              <a:t>Hit validation</a:t>
            </a:r>
          </a:p>
          <a:p>
            <a:pPr lvl="1"/>
            <a:r>
              <a:rPr lang="en-GB" dirty="0" smtClean="0"/>
              <a:t>GO/Pathway Analysis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1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Minimising Bias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I adjust my analysis to minimise bias?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50"/>
            <a:ext cx="9144000" cy="62830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5420" y="3174704"/>
            <a:ext cx="4680650" cy="2951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Fixed Size Windows</a:t>
            </a:r>
          </a:p>
          <a:p>
            <a:pPr lvl="1"/>
            <a:r>
              <a:rPr lang="en-GB" sz="2400" dirty="0" smtClean="0"/>
              <a:t>Biased towards higher coverage</a:t>
            </a:r>
          </a:p>
          <a:p>
            <a:pPr lvl="1"/>
            <a:r>
              <a:rPr lang="en-GB" sz="2400" dirty="0" smtClean="0"/>
              <a:t>Biased by </a:t>
            </a:r>
            <a:r>
              <a:rPr lang="en-GB" sz="2400" dirty="0" err="1" smtClean="0"/>
              <a:t>CpG</a:t>
            </a:r>
            <a:r>
              <a:rPr lang="en-GB" sz="2400" dirty="0" smtClean="0"/>
              <a:t> density</a:t>
            </a:r>
          </a:p>
          <a:p>
            <a:pPr lvl="1"/>
            <a:r>
              <a:rPr lang="en-GB" sz="2400" dirty="0" smtClean="0"/>
              <a:t>Favours </a:t>
            </a:r>
            <a:r>
              <a:rPr lang="en-GB" sz="2400" dirty="0" err="1" smtClean="0"/>
              <a:t>CpG</a:t>
            </a:r>
            <a:r>
              <a:rPr lang="en-GB" sz="2400" dirty="0" smtClean="0"/>
              <a:t> islands</a:t>
            </a:r>
          </a:p>
          <a:p>
            <a:pPr lvl="1"/>
            <a:r>
              <a:rPr lang="en-GB" sz="2400" dirty="0" smtClean="0"/>
              <a:t>Misses many real hits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076070" y="3159719"/>
            <a:ext cx="4038600" cy="27746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Fixed Data Windows</a:t>
            </a:r>
          </a:p>
          <a:p>
            <a:pPr lvl="1"/>
            <a:r>
              <a:rPr lang="en-GB" sz="2400" dirty="0" smtClean="0"/>
              <a:t>Even noise profile</a:t>
            </a:r>
          </a:p>
          <a:p>
            <a:pPr lvl="1"/>
            <a:r>
              <a:rPr lang="en-GB" sz="2400" dirty="0" smtClean="0"/>
              <a:t>Even statistical power</a:t>
            </a:r>
          </a:p>
          <a:p>
            <a:pPr lvl="1"/>
            <a:r>
              <a:rPr lang="en-GB" sz="2400" dirty="0" smtClean="0"/>
              <a:t>Uneven resolution</a:t>
            </a:r>
          </a:p>
          <a:p>
            <a:pPr lvl="1"/>
            <a:r>
              <a:rPr lang="en-GB" sz="2400" dirty="0" smtClean="0"/>
              <a:t>Easier to interpret</a:t>
            </a:r>
          </a:p>
          <a:p>
            <a:pPr lvl="1"/>
            <a:r>
              <a:rPr lang="en-GB" sz="2400" dirty="0" smtClean="0"/>
              <a:t>Misses fewer hits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787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550" y="2060810"/>
            <a:ext cx="4498158" cy="2736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Normalising / Regression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Maths can fix my data!</a:t>
            </a:r>
          </a:p>
          <a:p>
            <a:endParaRPr lang="en-GB" dirty="0"/>
          </a:p>
          <a:p>
            <a:r>
              <a:rPr lang="en-GB" dirty="0" smtClean="0"/>
              <a:t>Understand first</a:t>
            </a:r>
          </a:p>
          <a:p>
            <a:r>
              <a:rPr lang="en-GB" dirty="0" smtClean="0"/>
              <a:t>Minimal correction</a:t>
            </a:r>
          </a:p>
          <a:p>
            <a:endParaRPr lang="en-GB" dirty="0"/>
          </a:p>
          <a:p>
            <a:r>
              <a:rPr lang="en-GB" dirty="0" smtClean="0"/>
              <a:t>Loss of interpretability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19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datasets contain biases</a:t>
            </a:r>
          </a:p>
          <a:p>
            <a:pPr lvl="1"/>
            <a:r>
              <a:rPr lang="en-GB" dirty="0" smtClean="0"/>
              <a:t>Technical</a:t>
            </a:r>
          </a:p>
          <a:p>
            <a:pPr lvl="1"/>
            <a:r>
              <a:rPr lang="en-GB" dirty="0" smtClean="0"/>
              <a:t>Biological</a:t>
            </a:r>
          </a:p>
          <a:p>
            <a:pPr lvl="1"/>
            <a:r>
              <a:rPr lang="en-GB" dirty="0" smtClean="0"/>
              <a:t>Statistical</a:t>
            </a:r>
          </a:p>
          <a:p>
            <a:r>
              <a:rPr lang="en-GB" dirty="0" smtClean="0"/>
              <a:t>Biases can lead to incorrect conclusions</a:t>
            </a:r>
            <a:endParaRPr lang="en-GB" dirty="0"/>
          </a:p>
          <a:p>
            <a:r>
              <a:rPr lang="en-GB" dirty="0" smtClean="0"/>
              <a:t>We should be trying to spot these</a:t>
            </a:r>
          </a:p>
          <a:p>
            <a:pPr lvl="1"/>
            <a:r>
              <a:rPr lang="en-GB" dirty="0" smtClean="0"/>
              <a:t>Some are more obvious than others!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0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Hit Validation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 my hits look different from non-hits in factors which should be unrelated</a:t>
            </a:r>
          </a:p>
          <a:p>
            <a:endParaRPr lang="en-GB" dirty="0"/>
          </a:p>
          <a:p>
            <a:r>
              <a:rPr lang="en-GB" dirty="0" smtClean="0"/>
              <a:t>How easy would it be for the effect I see to be generated through a technical artefact?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5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530"/>
            <a:ext cx="8229600" cy="1143000"/>
          </a:xfrm>
        </p:spPr>
        <p:txBody>
          <a:bodyPr/>
          <a:lstStyle/>
          <a:p>
            <a:r>
              <a:rPr lang="en-GB" dirty="0" smtClean="0"/>
              <a:t>Look for confounders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590" y="1340710"/>
            <a:ext cx="5904820" cy="46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530"/>
            <a:ext cx="8229600" cy="1143000"/>
          </a:xfrm>
        </p:spPr>
        <p:txBody>
          <a:bodyPr/>
          <a:lstStyle/>
          <a:p>
            <a:r>
              <a:rPr lang="en-GB" dirty="0" smtClean="0"/>
              <a:t>Look for confounders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400" y="1412720"/>
            <a:ext cx="4402840" cy="4525963"/>
          </a:xfrm>
        </p:spPr>
        <p:txBody>
          <a:bodyPr>
            <a:normAutofit/>
          </a:bodyPr>
          <a:lstStyle/>
          <a:p>
            <a:r>
              <a:rPr lang="en-GB" dirty="0" err="1" smtClean="0"/>
              <a:t>Compter</a:t>
            </a:r>
            <a:endParaRPr lang="en-GB" dirty="0" smtClean="0"/>
          </a:p>
          <a:p>
            <a:pPr lvl="1"/>
            <a:r>
              <a:rPr lang="en-GB" dirty="0" smtClean="0"/>
              <a:t>Sequence </a:t>
            </a:r>
            <a:r>
              <a:rPr lang="en-GB" dirty="0" err="1" smtClean="0"/>
              <a:t>kmer</a:t>
            </a:r>
            <a:r>
              <a:rPr lang="en-GB" dirty="0" smtClean="0"/>
              <a:t> analysis</a:t>
            </a:r>
          </a:p>
          <a:p>
            <a:pPr lvl="1"/>
            <a:r>
              <a:rPr lang="en-GB" dirty="0" smtClean="0"/>
              <a:t>Does composition explain my hits?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400" dirty="0" smtClean="0"/>
              <a:t>www.bioinformatics.babraham.ac.uk/projects/compter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40" y="1052670"/>
            <a:ext cx="3981893" cy="472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SNP Filtering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Factors to consider</a:t>
            </a:r>
          </a:p>
          <a:p>
            <a:pPr lvl="1"/>
            <a:r>
              <a:rPr lang="en-GB" dirty="0" smtClean="0"/>
              <a:t>Depth of coverage</a:t>
            </a:r>
          </a:p>
          <a:p>
            <a:pPr lvl="1"/>
            <a:r>
              <a:rPr lang="en-GB" dirty="0" smtClean="0"/>
              <a:t>Base call Quality</a:t>
            </a:r>
          </a:p>
          <a:p>
            <a:pPr lvl="1"/>
            <a:r>
              <a:rPr lang="en-GB" dirty="0" smtClean="0"/>
              <a:t>Mapping Quality</a:t>
            </a:r>
          </a:p>
          <a:p>
            <a:pPr lvl="1"/>
            <a:r>
              <a:rPr lang="en-GB" dirty="0" smtClean="0"/>
              <a:t>Position within read</a:t>
            </a:r>
          </a:p>
          <a:p>
            <a:pPr lvl="1"/>
            <a:r>
              <a:rPr lang="en-GB" dirty="0" smtClean="0"/>
              <a:t>Strand bias</a:t>
            </a:r>
          </a:p>
          <a:p>
            <a:pPr lvl="1"/>
            <a:r>
              <a:rPr lang="en-GB" dirty="0" smtClean="0"/>
              <a:t>Genomic Position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Types of problem</a:t>
            </a:r>
          </a:p>
          <a:p>
            <a:pPr lvl="1"/>
            <a:r>
              <a:rPr lang="en-GB" dirty="0" smtClean="0"/>
              <a:t>Too low OR high</a:t>
            </a:r>
          </a:p>
          <a:p>
            <a:pPr lvl="1"/>
            <a:r>
              <a:rPr lang="en-GB" dirty="0" smtClean="0"/>
              <a:t>Different to non-hits</a:t>
            </a:r>
          </a:p>
          <a:p>
            <a:pPr lvl="2"/>
            <a:r>
              <a:rPr lang="en-GB" dirty="0" smtClean="0"/>
              <a:t>Error</a:t>
            </a:r>
          </a:p>
          <a:p>
            <a:pPr lvl="2"/>
            <a:r>
              <a:rPr lang="en-GB" dirty="0" smtClean="0"/>
              <a:t>Bias</a:t>
            </a:r>
          </a:p>
          <a:p>
            <a:pPr lvl="2"/>
            <a:r>
              <a:rPr lang="en-GB" dirty="0" smtClean="0"/>
              <a:t>Biology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60" y="4077090"/>
            <a:ext cx="34861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9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 / Pathway Analysis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Make sure you’re asking the right question</a:t>
            </a:r>
          </a:p>
          <a:p>
            <a:endParaRPr lang="en-GB" dirty="0"/>
          </a:p>
          <a:p>
            <a:r>
              <a:rPr lang="en-GB" dirty="0" smtClean="0"/>
              <a:t>Background models are key</a:t>
            </a:r>
          </a:p>
          <a:p>
            <a:pPr lvl="1"/>
            <a:r>
              <a:rPr lang="en-GB" dirty="0" smtClean="0"/>
              <a:t>What is different between hits and genome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What is different between actual hits and possible hits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2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654" y="846138"/>
            <a:ext cx="2916966" cy="29169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530"/>
            <a:ext cx="8229600" cy="1143000"/>
          </a:xfrm>
        </p:spPr>
        <p:txBody>
          <a:bodyPr/>
          <a:lstStyle/>
          <a:p>
            <a:r>
              <a:rPr lang="en-GB" dirty="0" smtClean="0"/>
              <a:t>Technical Biases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5410980" cy="4525963"/>
          </a:xfrm>
        </p:spPr>
        <p:txBody>
          <a:bodyPr/>
          <a:lstStyle/>
          <a:p>
            <a:r>
              <a:rPr lang="en-GB" dirty="0" smtClean="0"/>
              <a:t>Simple GC bias from different polymerases in PCR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1596"/>
            <a:ext cx="9144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7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Bias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413"/>
            <a:ext cx="9144000" cy="386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23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530"/>
            <a:ext cx="8229600" cy="1143000"/>
          </a:xfrm>
        </p:spPr>
        <p:txBody>
          <a:bodyPr/>
          <a:lstStyle/>
          <a:p>
            <a:r>
              <a:rPr lang="en-GB" dirty="0" smtClean="0"/>
              <a:t>Technical Biases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Mass Spec Data</a:t>
            </a:r>
          </a:p>
          <a:p>
            <a:pPr lvl="1"/>
            <a:r>
              <a:rPr lang="en-GB" dirty="0" smtClean="0"/>
              <a:t>Membrane proteins underrepresented</a:t>
            </a:r>
          </a:p>
          <a:p>
            <a:pPr lvl="2"/>
            <a:r>
              <a:rPr lang="en-GB" dirty="0" smtClean="0"/>
              <a:t>Hydrophobic</a:t>
            </a:r>
          </a:p>
          <a:p>
            <a:pPr lvl="2"/>
            <a:r>
              <a:rPr lang="en-GB" dirty="0" smtClean="0"/>
              <a:t>Lipid Environment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28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Statistical Biases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power to detect a significant effect is based on:</a:t>
            </a:r>
          </a:p>
          <a:p>
            <a:pPr lvl="1"/>
            <a:r>
              <a:rPr lang="en-GB" dirty="0" smtClean="0"/>
              <a:t>How big the change is</a:t>
            </a:r>
          </a:p>
          <a:p>
            <a:pPr lvl="1"/>
            <a:r>
              <a:rPr lang="en-GB" dirty="0" smtClean="0"/>
              <a:t>How well observed the data is (sample size)</a:t>
            </a:r>
          </a:p>
          <a:p>
            <a:endParaRPr lang="en-GB" dirty="0" smtClean="0"/>
          </a:p>
          <a:p>
            <a:r>
              <a:rPr lang="en-GB" dirty="0" smtClean="0"/>
              <a:t>Lists of hits are often biased based on statistical power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8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RNA-</a:t>
            </a:r>
            <a:r>
              <a:rPr lang="en-GB" dirty="0" err="1" smtClean="0"/>
              <a:t>Seq</a:t>
            </a:r>
            <a:r>
              <a:rPr lang="en-GB" dirty="0" smtClean="0"/>
              <a:t> Statistical Biases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00"/>
            <a:ext cx="8229600" cy="3417263"/>
          </a:xfrm>
        </p:spPr>
        <p:txBody>
          <a:bodyPr>
            <a:normAutofit/>
          </a:bodyPr>
          <a:lstStyle/>
          <a:p>
            <a:pPr lvl="1"/>
            <a:r>
              <a:rPr lang="en-GB" dirty="0" smtClean="0"/>
              <a:t>The amount of change (fold change)</a:t>
            </a:r>
          </a:p>
          <a:p>
            <a:pPr lvl="1"/>
            <a:r>
              <a:rPr lang="en-GB" dirty="0" smtClean="0"/>
              <a:t>The variability</a:t>
            </a:r>
          </a:p>
          <a:p>
            <a:pPr lvl="1"/>
            <a:r>
              <a:rPr lang="en-GB" dirty="0" smtClean="0"/>
              <a:t>How well observed was it</a:t>
            </a:r>
          </a:p>
          <a:p>
            <a:pPr lvl="2"/>
            <a:r>
              <a:rPr lang="en-GB" dirty="0" smtClean="0"/>
              <a:t>How much sequencing was done overall?</a:t>
            </a:r>
          </a:p>
          <a:p>
            <a:pPr lvl="2"/>
            <a:r>
              <a:rPr lang="en-GB" dirty="0" smtClean="0"/>
              <a:t>How highly expressed was the gene?</a:t>
            </a:r>
          </a:p>
          <a:p>
            <a:pPr lvl="2"/>
            <a:r>
              <a:rPr lang="en-GB" dirty="0" smtClean="0"/>
              <a:t>How long was the gene?</a:t>
            </a:r>
          </a:p>
          <a:p>
            <a:pPr lvl="2"/>
            <a:r>
              <a:rPr lang="en-GB" dirty="0" smtClean="0"/>
              <a:t>How </a:t>
            </a:r>
            <a:r>
              <a:rPr lang="en-GB" dirty="0" err="1" smtClean="0"/>
              <a:t>mappable</a:t>
            </a:r>
            <a:r>
              <a:rPr lang="en-GB" dirty="0" smtClean="0"/>
              <a:t> was the gene?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268" y="1409839"/>
            <a:ext cx="88614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400" dirty="0" smtClean="0">
                <a:solidFill>
                  <a:schemeClr val="accent2"/>
                </a:solidFill>
              </a:rPr>
              <a:t>What determines whether a gene is identified as </a:t>
            </a:r>
          </a:p>
          <a:p>
            <a:pPr algn="ctr"/>
            <a:r>
              <a:rPr lang="en-GB" sz="3400" dirty="0" smtClean="0">
                <a:solidFill>
                  <a:schemeClr val="accent2"/>
                </a:solidFill>
              </a:rPr>
              <a:t>significantly differentially regulated?</a:t>
            </a:r>
            <a:endParaRPr lang="en-GB" sz="3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8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RNA-</a:t>
            </a:r>
            <a:r>
              <a:rPr lang="en-GB" dirty="0" err="1" smtClean="0"/>
              <a:t>Seq</a:t>
            </a:r>
            <a:r>
              <a:rPr lang="en-GB" dirty="0" smtClean="0"/>
              <a:t> Statistical Biases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0" y="1844780"/>
            <a:ext cx="4408418" cy="2805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2" y="1460122"/>
            <a:ext cx="3956398" cy="3732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2" y="1460208"/>
            <a:ext cx="3975595" cy="37503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0" y="1844780"/>
            <a:ext cx="4408418" cy="280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9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Biological Biases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481" y="1340710"/>
            <a:ext cx="4717037" cy="4449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480" y="1340710"/>
            <a:ext cx="4717037" cy="44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6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58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7488</TotalTime>
  <Words>468</Words>
  <Application>Microsoft Office PowerPoint</Application>
  <PresentationFormat>On-screen Show (4:3)</PresentationFormat>
  <Paragraphs>124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Biases and their Effect on Biological Interpretation</vt:lpstr>
      <vt:lpstr>Biases</vt:lpstr>
      <vt:lpstr>Technical Biases</vt:lpstr>
      <vt:lpstr>Technical Bias</vt:lpstr>
      <vt:lpstr>Technical Biases</vt:lpstr>
      <vt:lpstr>Statistical Biases</vt:lpstr>
      <vt:lpstr>RNA-Seq Statistical Biases</vt:lpstr>
      <vt:lpstr>RNA-Seq Statistical Biases</vt:lpstr>
      <vt:lpstr>Biological Biases</vt:lpstr>
      <vt:lpstr>Biases Look Like Real Biology</vt:lpstr>
      <vt:lpstr>PowerPoint Presentation</vt:lpstr>
      <vt:lpstr>PowerPoint Presentation</vt:lpstr>
      <vt:lpstr>Not Significant = Not Changing</vt:lpstr>
      <vt:lpstr>Relating Hits to Genes</vt:lpstr>
      <vt:lpstr>Random Genomic Positions</vt:lpstr>
      <vt:lpstr>Random Transcripts</vt:lpstr>
      <vt:lpstr>Identifying and Correcting Biases</vt:lpstr>
      <vt:lpstr>Minimising Bias</vt:lpstr>
      <vt:lpstr>Normalising / Regression</vt:lpstr>
      <vt:lpstr>Hit Validation</vt:lpstr>
      <vt:lpstr>Look for confounders</vt:lpstr>
      <vt:lpstr>Look for confounders</vt:lpstr>
      <vt:lpstr>SNP Filtering</vt:lpstr>
      <vt:lpstr>GO / Pathway Analysis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 Virk</dc:creator>
  <cp:lastModifiedBy>Simon Andrews</cp:lastModifiedBy>
  <cp:revision>312</cp:revision>
  <cp:lastPrinted>2015-05-26T15:51:10Z</cp:lastPrinted>
  <dcterms:created xsi:type="dcterms:W3CDTF">2015-01-28T09:30:49Z</dcterms:created>
  <dcterms:modified xsi:type="dcterms:W3CDTF">2017-01-30T16:12:09Z</dcterms:modified>
</cp:coreProperties>
</file>